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4" r:id="rId2"/>
    <p:sldId id="312" r:id="rId3"/>
    <p:sldId id="320" r:id="rId4"/>
    <p:sldId id="315" r:id="rId5"/>
    <p:sldId id="316" r:id="rId6"/>
    <p:sldId id="317" r:id="rId7"/>
    <p:sldId id="318" r:id="rId8"/>
    <p:sldId id="319" r:id="rId9"/>
    <p:sldId id="313" r:id="rId10"/>
    <p:sldId id="256" r:id="rId11"/>
    <p:sldId id="257" r:id="rId12"/>
    <p:sldId id="328" r:id="rId13"/>
    <p:sldId id="322" r:id="rId14"/>
    <p:sldId id="323" r:id="rId15"/>
    <p:sldId id="326" r:id="rId16"/>
    <p:sldId id="325" r:id="rId17"/>
    <p:sldId id="327" r:id="rId18"/>
    <p:sldId id="283" r:id="rId19"/>
    <p:sldId id="299" r:id="rId20"/>
    <p:sldId id="258" r:id="rId21"/>
    <p:sldId id="300" r:id="rId22"/>
    <p:sldId id="285" r:id="rId23"/>
    <p:sldId id="302" r:id="rId24"/>
    <p:sldId id="259" r:id="rId25"/>
    <p:sldId id="303" r:id="rId26"/>
    <p:sldId id="284" r:id="rId27"/>
    <p:sldId id="307" r:id="rId28"/>
    <p:sldId id="286" r:id="rId29"/>
    <p:sldId id="261" r:id="rId30"/>
    <p:sldId id="308" r:id="rId31"/>
    <p:sldId id="260" r:id="rId32"/>
    <p:sldId id="304" r:id="rId33"/>
    <p:sldId id="310" r:id="rId34"/>
    <p:sldId id="288" r:id="rId35"/>
    <p:sldId id="276" r:id="rId36"/>
    <p:sldId id="263" r:id="rId37"/>
    <p:sldId id="264" r:id="rId38"/>
    <p:sldId id="287" r:id="rId39"/>
    <p:sldId id="265" r:id="rId40"/>
    <p:sldId id="282" r:id="rId41"/>
    <p:sldId id="273" r:id="rId42"/>
    <p:sldId id="293" r:id="rId43"/>
    <p:sldId id="291" r:id="rId44"/>
    <p:sldId id="275" r:id="rId45"/>
    <p:sldId id="274" r:id="rId46"/>
    <p:sldId id="292" r:id="rId47"/>
    <p:sldId id="277" r:id="rId48"/>
    <p:sldId id="279" r:id="rId49"/>
    <p:sldId id="294" r:id="rId50"/>
    <p:sldId id="266" r:id="rId51"/>
    <p:sldId id="301" r:id="rId52"/>
    <p:sldId id="311" r:id="rId53"/>
    <p:sldId id="269" r:id="rId54"/>
    <p:sldId id="270" r:id="rId55"/>
    <p:sldId id="296" r:id="rId56"/>
    <p:sldId id="297" r:id="rId57"/>
    <p:sldId id="267" r:id="rId58"/>
    <p:sldId id="268" r:id="rId59"/>
    <p:sldId id="281" r:id="rId60"/>
    <p:sldId id="271" r:id="rId61"/>
    <p:sldId id="272" r:id="rId62"/>
    <p:sldId id="290" r:id="rId63"/>
    <p:sldId id="306" r:id="rId64"/>
    <p:sldId id="324" r:id="rId65"/>
    <p:sldId id="305" r:id="rId66"/>
    <p:sldId id="329" r:id="rId67"/>
    <p:sldId id="321" r:id="rId68"/>
    <p:sldId id="278" r:id="rId69"/>
    <p:sldId id="289" r:id="rId70"/>
    <p:sldId id="298" r:id="rId71"/>
    <p:sldId id="295" r:id="rId72"/>
    <p:sldId id="280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95BCB0-8FF4-4FF6-80BC-0B665EF77C46}">
          <p14:sldIdLst>
            <p14:sldId id="314"/>
            <p14:sldId id="312"/>
            <p14:sldId id="320"/>
            <p14:sldId id="315"/>
            <p14:sldId id="316"/>
            <p14:sldId id="317"/>
            <p14:sldId id="318"/>
            <p14:sldId id="319"/>
            <p14:sldId id="313"/>
            <p14:sldId id="256"/>
            <p14:sldId id="257"/>
            <p14:sldId id="328"/>
            <p14:sldId id="322"/>
            <p14:sldId id="323"/>
            <p14:sldId id="326"/>
            <p14:sldId id="325"/>
            <p14:sldId id="327"/>
            <p14:sldId id="283"/>
            <p14:sldId id="299"/>
            <p14:sldId id="258"/>
            <p14:sldId id="300"/>
            <p14:sldId id="285"/>
            <p14:sldId id="302"/>
            <p14:sldId id="259"/>
            <p14:sldId id="303"/>
            <p14:sldId id="284"/>
            <p14:sldId id="307"/>
            <p14:sldId id="286"/>
            <p14:sldId id="261"/>
            <p14:sldId id="308"/>
            <p14:sldId id="260"/>
            <p14:sldId id="304"/>
            <p14:sldId id="310"/>
            <p14:sldId id="288"/>
            <p14:sldId id="276"/>
            <p14:sldId id="263"/>
            <p14:sldId id="264"/>
            <p14:sldId id="287"/>
            <p14:sldId id="265"/>
            <p14:sldId id="282"/>
            <p14:sldId id="273"/>
            <p14:sldId id="293"/>
            <p14:sldId id="291"/>
            <p14:sldId id="275"/>
            <p14:sldId id="274"/>
            <p14:sldId id="292"/>
            <p14:sldId id="277"/>
            <p14:sldId id="279"/>
            <p14:sldId id="294"/>
            <p14:sldId id="266"/>
            <p14:sldId id="301"/>
            <p14:sldId id="311"/>
            <p14:sldId id="269"/>
            <p14:sldId id="270"/>
            <p14:sldId id="296"/>
            <p14:sldId id="297"/>
            <p14:sldId id="267"/>
            <p14:sldId id="268"/>
            <p14:sldId id="281"/>
            <p14:sldId id="271"/>
            <p14:sldId id="272"/>
            <p14:sldId id="290"/>
            <p14:sldId id="306"/>
            <p14:sldId id="324"/>
            <p14:sldId id="305"/>
            <p14:sldId id="329"/>
            <p14:sldId id="321"/>
            <p14:sldId id="278"/>
            <p14:sldId id="289"/>
            <p14:sldId id="298"/>
            <p14:sldId id="29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33CC"/>
    <a:srgbClr val="66CCFF"/>
    <a:srgbClr val="61D6FF"/>
    <a:srgbClr val="BC8FD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3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5:35.8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11536 4286 0,'35'0'63,"53"0"-17,-52 0-46,52 18 16,-71-18-16,125 35 31,-72-35-15,36 18 0,247-18-1,-247 0 1,-36 0-16,124 0 15,-141 0 1,88 0 15,-106 0-15,248 17 15,-19-17-15,-140 36-1,-1-36-15,71 0 16,-35 17 15,-88-17-15,-36 0-16,0 0 16,-17 0-16,17 0 15,53 0 16,-35 0-15,18 18 15,-36-18-15,0 0 0,-17 0 15,35 0-16,0 0 1,53 0 15,-36-35-31,-17 17 16,-18 18 0,-17 0-1,88-18 16,-71 1-15,0 17 0,-17-18 15,17 18 0,-17 0 0,17 0-15,53-17 31,-70 17-31,17 0-1,-17 0 1,17 0 15,-17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6:03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29598 5080 0,'0'18'47,"53"-18"-15,0 17-17,-18-17-15,36 18 16,-1-18-16,-17 18 15,0-18-15,0 0 0,71 0 32,-89 0-17,-18 0-15,19 0 16,-19 0-16,1 0 0,35 0 16,-18 0 15,53 0-16,-70 0 1,35 0 15,-35 0-15,17 17 0,-18-17-1,1 0 16,0 0-15,-1 0 31,1 0-16,0 0-15,-1 0 31,1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6:19.5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11624 5874 0,'18'0'109,"-1"0"-78,36 0-15,0 0-16,35 0 16,124 17-1,88 1 1,247 17 15,-247-17-15,-177-18-16,71 0 15,-106 0 1,124 0 15,-106 0-15,-53 0-16,335-53 31,-159 35-15,-106 18-1,1 0-15,335 0 47,-336-17-47,-17 17 16,282-18 31,-247 18-32,-70 0-15,-18 0 16,35 0-16,-35 0 16,-36 0-16,160 0 31,-107 0-15,1 0-16,35 0 31,-71 0-31,71 0 15,0 0 17,70 0-17,-88 0 1,335-35 31,-370 35-32,18 0-15,-1 0 16,1 0-16,141 0 31,-71 0-15,-88 0 0,123 0 15,-88 0-16,142 0 32,-142 0-31,-18 0 0,19 0 15,-37 0-16,-16 0 1,123-18 15,-124 18-31,-18 0 16,36 0-16,-17 0 16,-1 0-16,194-17 46,-211 17-30,52 0-16,1 0 16,-36 0-16,36 0 0,70-18 47,-123 18-47,-1 0 15,18 0 1,1-18-1,-1 18 1,0 0-16,18 0 31,-18 0-31,-17 0 16,35 0 0,-18 0-16,1 0 31,87 0 31,-105 0-46,17 0 0,-17 0-1,-1 0 16,19 0-31,-19 0 16,1 0 15,-1 0-15,1 0 0,0 0 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6:25.3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4745 6720 0,'35'0'78,"0"0"-47,1 0-15,-1 0-16,0 0 16,53-17-1,18-1 1,-70 18 0,-19 0-16,18 0 15,71-17-15,194-19 31,-176 36-15,-19 0-16,19-17 0,-53 17 16,34 0-16,142 0 31,-159 0-15,-70 0-1,0 0-15,17 0 16,36 0-1,17 0 1,-18 0 0,54-18-16,-71 18 0,70 0 15,159 0 17,-193 0-17,69-18-15,-52 18 16,18 0-16,281 0 31,-352 0-15,71-35-1,-54 35-15,107 0 32,-124 0-17,0 0 1,-18 0-1,212-18 17,-53 18-17,-106 0 1,-17 0-16,87 0 31,-52 0-15,88-17-1,-17 17-15,-54 0 16,-17 0-16,335 0 47,-388 0-47,123 0 16,-70 0-1,211 0 1,-140 0 15,-54 0-31,160 0 31,-125 0-15,54 0 15,-124 0-15,212 0 15,-124 0-15,-123 0-1,36 0 1,-37 0 0,19 0-1,-36 0-15,106 0 31,-52 0-15,-72 0 0,18 0 15,-17 0-15,17 0-1,-17 0 16,0 0-15,-1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9-05-30T10:41:5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19261 7259 0,'0'-40'0,"-40"40"31,-41-40 0,1 0-15,0 40 15,0 0-31,-121 0 16,161 0 0,-40 0 15,-1 0-16,41 0 1,-40 0 0,40 0-1,0 0 1,0 0 31,-1 40-32,1 0 17,-40 40-17,40-40 1,0 0 0,0 40-1,-41 1 16,1 39-15,40-80 0,-40 161-1,40-121 1,40 0 0,-41 80-1,41-79 1,0-41-1,0 0 1,0 0 0,0 40-1,0 0 1,0 1 0,0 79 15,41-40-16,-41-80 1,40 41 0,40-1-1,-40-40 1,40 40 0,41 41-1,-41-41 1,81 80-1,-81-160 1,0 40 15,-40 0-15,40 0 0,1-40-1,-1 0 1,-40 41-1,0-41 1,40 0 0,-39 0-1,39 0 17,0 0-17,-40-41 1,40 1-1,-39 0 17,39 0-17,0-40 1,-40 0 15,81 0-15,-81-41-1,0 41 1,0 0 0,0-41-1,0 41 1,0-40 0,-40 40-16,0-121 15,0 1 1,0-1-1,0 81 1,0-81 0,0 81-1,-40 0 1,40 39 0,-40 41 30,0 0-30,-40 40 0,-41-40-1,41 40 1,-321-80 0,160 80-1,40 0 1,121 0-1,0 0 1,80 40 0,-40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9-05-30T11:59:21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18338 12874 0,'0'-40'78,"0"-1"-31,-40 41-32,0 0 17,-41 0-17,41 0 1,-40 81 15,80-41-31,-40 80 31,40-80-31,-40 0 16,40 41 0,0-41-1,0 0 1,0 80-1,0 0 1,0-39 0,0-1-1,0-40 1,80-40 15,0 40-15,-40-40-1,81 0 1,-41 40 15,40-40-15,-80 0 0,41 0-1,-41 0 1,0-80-1,0-40 1,0-1 0,-40 1-1,0 40-15,0-41 16,40 1 0,-40 40-1,0 40 1,0 0 31,0 0-32,-80-1 1,0 1 0,40 0 15,0 40-16,-1 0 1,1 0 0,0 40 15,0 0-15,0 1-1</inkml:trace>
  <inkml:trace contextRef="#ctx0" brushRef="#br0" timeOffset="515.79">19180 13596 0,'0'0'0,"0"40"0,0 40 15,0-40 1,0 80 0,0-39-1,0-1 1,0 40 0,-40-40-1,0 41 1,0-81-1,0-40 32</inkml:trace>
  <inkml:trace contextRef="#ctx0" brushRef="#br0" timeOffset="2188.69">20224 12874 0,'0'-40'63,"-40"40"46,-81 40-93,41 0-16,40 0 15,-40 0 1,39 0 0,1 0-1,0 0 48,0 0-48,0-40 1,0 41 15,0 39-15,40 0 0,0 0-1,0 0 1,40 41-1,0-81 1,0 40 0,40-40-1,1-40-15,-1 0 16,40 0 0,-40 0-1,1 0 1,-1 0-1,40 0 32,-39 80-31,-41 41 15,0-1-31,-40-40 16,0 40-1,0-39 1,0-1 0,0 40-1,-80 1 1,39-121 0,-39 0 30,0 0-30,40 0 0,-40 0-1,39-41 1,1 1 0,40-80-1,0 40 1,0 0-1,0-201 1,40 161 0,1-41-1,-1 81 1,-40 40-16,40-40 16,-40 39-1,40-39 1,-40 40-1,40-120 17,-40-1-17,0 41 1,0 40 0,0 0-1,0 39 1,0 1-1,-40 40 64,0 0-64,0 0 16</inkml:trace>
  <inkml:trace contextRef="#ctx0" brushRef="#br0" timeOffset="3999.62">21267 13395 0,'0'241'141,"0"-161"-141,0 80 15,0-120-15,0 81 16,0-41-16,0 161 31,40-121-15,-40-80 0,0-120 62,0-81-63,0 41 1,0 40-16,0-40 16,40-1-1,0 1 1,-40 40-1,81-41 1,-1 1 15,-40 120 1,0 0-17,40 0 1,1 160-1,-81-79 1,80 119 0,0 81-1,-40-40 1,-40-41 0,0-39-1,0-121 1,0 40-1,0-241 79,0-39-78,0 160-16,0-40 15,40-41-15,-40 41 16,41-40 0,-1-121-1,0 41 1,0 159 0,40-79-1,-40 80 1,-40 0 15,40 40-15,1 0-1,-1 40 17,0 0-32,-40 0 15,0 81 1,40-1-1,-40 40 1,80 121 0,-40 40-1,-40-281-15,0 241 16,0-201 0,40-40-1,-40 0 1</inkml:trace>
  <inkml:trace contextRef="#ctx0" brushRef="#br0" timeOffset="5683.99">24557 13596 0,'0'-81'109,"0"1"-93,-40 0-1,0 40 1,-40-40 0,-41 80-1,81-40 1,-40 40 0,0 0-1,-81 0 1,41 0-1,0 0 1,39 0 0,-39 0-1,0 80 1,39 0 0,41 80-1,40 1 1,0-81-1,0 40 1,0-80 15,0 41-31,0-41 16,0 40 0,161-40-1,-121-40 1,40 0-1,40 40 1,-39-40 0,-41 0-1,120 0 1,-79 0 0,39 0-1,-80 0 1,40 40-1,-40 0 1,1 0 15,39 41-15,0 39 0,40 121-1,-120-81 1,0-120-1,0 80 1,0 1 0,0-41-1,0-40 1,-80 0 0,-40 0 15,40-40-16,-1 0 1,-39 0 15,40 0-31,40-40 16,-121 0 0,121 0-1,40 0 1,-120-40-1,39 80 1,81-40 0,0-1 15,0-39-15,0-40-1,0-40 1</inkml:trace>
  <inkml:trace contextRef="#ctx0" brushRef="#br0" timeOffset="6983.33">13161 11550 0,'0'40'47,"0"41"-31,0 39-1,0 80 1,0-79 0,0 159-16,-40 41 15,0 80 1,40-120 0,-40 40-1,40-40 1,0-121-1,0-80 1,0-40 0,0 0-1,80-40 1,41 0 0,-41 0-1,-40-40 1,40-80-1,-80-121 1,0 41 0</inkml:trace>
  <inkml:trace contextRef="#ctx0" brushRef="#br0" timeOffset="7460.09">12881 12994 0,'120'0'109,"0"0"-93,-80 0-1,41 0-15,-41 0 16,80 0 0,-80 0-1,41 0 1,-41 0 0</inkml:trace>
  <inkml:trace contextRef="#ctx0" brushRef="#br0" timeOffset="8350.4">14807 12914 0,'-40'-40'0,"-41"0"47,41 40-31,-40 0 15,-41 80-15,81 40-1,0 81 1,40-121-16,-40 201 15,40-41 1,-40-39 15,40-81-31,0 40 16,40 1 0,0-81-1,0-40 16,41-40-15,39 0-16</inkml:trace>
  <inkml:trace contextRef="#ctx0" brushRef="#br0" timeOffset="9272.84">15047 13515 0,'-40'0'93,"-40"0"-77,-40 121 0,80-81-1,-1-40 17,41 40-1,0 40-16,0-40 1,0 40 0,0-39 15,41 39-15,79-40-1,-120 0 16,0 0-15,40-40 0,0 40-1,-40 0 1,0 40 31,-40-39 0,40-1-47,-40-40 31,-40 0-15,80-81 109</inkml:trace>
  <inkml:trace contextRef="#ctx0" brushRef="#br0" timeOffset="10021.78">15047 12994 0,'0'-40'15,"41"40"1,39 0 15,-40 0 1,0 40-17,0 0-15,-40 0 16,40 0-1,-40 41 1,0-41 15,0 40-31,0-40 16,0 120 0,0 41-1,0-81 1,0 41-1,-40-41 1,40 161 0,-40-161-1,40-40 1,0 0 0,-40-39-1,40-1 16,-40-40 48</inkml:trace>
  <inkml:trace contextRef="#ctx0" brushRef="#br0" timeOffset="10809.92">15730 13636 0,'40'0'79,"0"0"-64,40 0-15,0 0 47,1 0-47,-41 0 16,0 0-1,0 0 17,80 0-17,-39 0 1,-41 0-16,0 40 15,0-40 1,0 0 0,40 0 15,1 0-15,-41 0-1,40 0 16,-40 0-15,0 0 0</inkml:trace>
  <inkml:trace contextRef="#ctx0" brushRef="#br0" timeOffset="11919.87">15930 14197 0,'80'0'156,"1"0"-140,-1 0 0,0 0-16,-40 0 15,161 0 1,-81 0-1,-39 0 1,-41 0 31,0 0 0,0 0-16,0 0 0,0 40-15,0-40 31</inkml:trace>
  <inkml:trace contextRef="#ctx0" brushRef="#br0" timeOffset="23552.49">19060 14398 0,'0'40'609,"0"0"-593,0 0 15,-40 0 31,40 0-30,-40-40-17</inkml:trace>
  <inkml:trace contextRef="#ctx0" brushRef="#br0" timeOffset="26691.91">18458 12753 0,'-40'0'109,"0"0"-93,0 0 15,0 0 0,80 40 219,80-40-234,-80 0 0,-40 41-16,40-41 15,-80 0 188,0 0-187,0 0 0,0 0 15,0 0 406,0 0-405,-41 0-17</inkml:trace>
  <inkml:trace contextRef="#ctx0" brushRef="#br0" timeOffset="36682.68">14365 13435 0,'0'40'16,"80"40"-1,1-39 17,79 119-17,-79-80 1,320 281 0,-160-120-1,39 120 1,-239-321-1,-41 0 1,40 0 0,-241-281 77,161 41-77,-80-41-16,79 121 16,41-40-16,0 79 31,0 41-15,0 0-1,0 0 1,0 0-16,0 0 31,-40 40 16,0 80-31,0-40-1,-120 121 1,160-202 31,-41-159-32,-39-241 1,80-321 0,0 280-1,0 322 1,0 120-1,-40 40 32,40 40-31,-40 161 0,0 79-1,0-199-15,40 39 16,0-40-1,0-40 17,0-80 61,0-80-61,0 400-17,0 81-15,0-120 16,-81-40-16,81-41 16,-40-120-1,40 0 1,0-160 31,-40-201-32,40 40-15,0-120 32,0 241-17,0 120 1,-40 280 31,-80 161-32,120-280-15,-41 39 16,-39 1 0,80-121-1,0 40 1,0-160 46,0-1-46,80-79-16,-39 120 16,-41 0-1,0 0 1,40 0-1,201 360 1,-201 242 0,-40 40-1,0-121 1,0-200 0,0-442 46,-81-120-46,81 41-16,0-161 31,0 120-15,0 0-1,41 161 1,-1 120-1,0-80 1,0 80 15,-40 240-15,0-39 0,-40 39-1,40-159-15,0-41 16,0-120 46,0-81-46,0 41 0,0-81-1,0 81 1,80 160 31,-80 0-47,0 281 15,40 241 1,40-242 0,-80-239-1,0-41 1,41-40-1,-41-281 1,0-240 0,0 120-1,0 240 17,0 81-17,0 40 1,40 200 31,-40-39-47,40-121 15,-40 40 1,40-40 0,0-121 15,0-280-16,-40 161 1,0 159 0,0 41-1,0 121 32,0 39-31,0 40-1,0-120 1,0-200 47,0-81-63,-40 81 15,0 120-15,-40-121 16,40 121-1,-1 40 1,-79 161 0,-81 79 15,81-39-15,80-121-1,-40 0 1,39-40-1,1 0 1,-40 81 15,40-41-15,40 80 0,0-39-1,0-41 1,0 80-16,0 1 15,40-1 1,0-39 0,0-121-1,0 0 48,1-121-48,-1 41 1,0-40 0,-40-1-1,40-39 1,-40 80 0,0 40-1,0 0 1,0 160 62,0-80-62,-40-40-16,40 40 15,0 0-15,0-120 94,0 40-94,40-40 16,-40 40-16,0-1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5:37.7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20690 4269 0,'53'0'93,"-17"0"-93,-19 0 16,36 0 0,53 0-1,-71 0 1,53 0-16,-35 17 16,106-17-1,-53 0 16,-53 0-31,-35 0 0,-1 0 16,36 0 15,-35 0-15,35 0 0,-18 0-1,18 0 1,17 0 15,-52 0-15,17 0 15,36 0-15,-36 0-16,-17 0 15,70 0 1,-70 0 15,17 0-31,18 0 31,-18 0-15,0 0 0,1 0 30,-1 0-30,-17 0-16,-1 0 94,1 0-79,-1 0 1,1 0 15,0 0 1,-1 0-17,1 0 1,0 0-1,17 0 1,-17 0 15,17 0-15,-17 0 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5:39.2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23442 4286 0,'18'0'31,"105"0"-16,-88 0 1,18 18-16,18-18 31,-36 0-31,-17 0 16,0 0-16,-1 0 16,1 0-1,35 0 1,-18 0-1,18 0-15,35 0 16,36 0-16,405 0 31,-353 0-31,-17 0 16,53 0 15,-160 0-15,-34 0 46,0 0-46,-1 0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5:46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27287 4304 0,'18'0'31,"70"0"-16,-53 0 1,371 35 15,-335-35-31,-18 18 16,70-18-16,195 0 31,-265 0-15,17 0-1,36 0 1,-71 0-16,124 0 16,-106 0 15,35 0-31,-70 0 0,158 0 31,-70 0-15,-36 0 15,1-18-15,-36 18-1,36 0 1,158 0 31,-88 0-32,-70 0-15,-18 0 16,158 0 15,-140 0-15,0 0 31,-54 0-32,1 0 1,-1 0 31,19 0-31,-1 0 15,0 0-16,18 0 1,-35 0 0,17 0-1,-17 0 17,17 0-17,-17 0 1,17 0-1,0 0 17,-17 0-17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5:48.1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 4851 0,'17'0'16,"1"0"15,17 0 16,36 0-32,88 0 1,123 0 0,-176 0-1,123 0 1,-17 0-1,-177 0 1,36 0 0,-54 0-16,36 0 31,-18 0-15,1 0-1,175 0 16,-140 0-15,-18 0 0,17 0 15,-52 0-15,17 0-1,89 0 32,-107 0-31,19 0-1,-19 0 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5:49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1676 5115 0,'35'53'47,"18"-35"-47,-18-18 15,0 17-15,248 19 32,-142-36-1,-106 0-31,-17 0 15,70 0 1,-53 0-16,53 0 16,-52-18-16,17 18 15,211-18 17,-176 18-17,-70 0-15,35-17 16,106-1 15,-106 18-15,-36 0-1,54 0 17,-36 0-1,0 0-31,18 0 15,-35-17 17,0 17-17,17 0 32,0 0-31,0 0-1,-17 0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5:56.3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15734 5098 0,'88'0'63,"-53"0"-63,1 0 15,52 0 1,-53 0 15,18 0-31,0 0 31,53 0-15,-36 0 0,1 0 15,-18 0-31,35 0 31,-35 0-15,-35 0-1,-1 0 1,36 0 15,-18 0-15,-17 0-1,35 0 17,-18 0-32,-17 0 31,0 0 0,-1 0-15,1 0-1,-1 0 1,19 0 15,-19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5:58.2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20814 4992 0,'53'17'94,"-36"-17"-78,19 0-16,52 18 15,-35-18 1,-18 0-1,0 0-15,71 18 16,106 17 0,-106 0-1,-18-35-15,0 18 16,124-18 15,-142 18-15,-52-18-16,0 0 15,-1 0 1,1 0 31,0 0-31,17 0 15,-18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3529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1-13T15:56:02.2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23883 5080 0,'-18'0'15,"36"0"63,17 0-62,18 0 0,-17 0-1,105 0 17,-53 18-17,353-18 16,-318 0-31,107 0 16,-125 0 0,19 0-16,299 0 31,-352 0-15,-18 0-16,35 0 15,-35 0-15,-36 0 0,54 0 16,0 0-1,158 0 1,-211 0-16,52 0 16,-17 0-16,106 0 31,105 0 0,-123 0-15,1 0-1,-90 0-15,37 0 16,-19 0-16,36 0 0,70 0 31,-17 0-15,-53 0 0,141 0 15,-88-18-16,17 18 32,-141 0-47,18 0 16,-35 0 0,17 0-1,0 0 16,1 0-31,-19 0 16,19 0 15,-19 0 1,36 0-17,71 0 1,-71 0-1,17 0-15,18 0 32,-70 0-32,35 0 47,-35 0 124,-1 0-155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31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6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5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9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1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9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15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C3D0687-95E8-451A-94F1-D7BD6768200F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C278D8CC-B161-414A-A055-0868C3EB5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9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F31926-BF98-4ED4-9AB5-2CB0DFFC4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33368"/>
              </p:ext>
            </p:extLst>
          </p:nvPr>
        </p:nvGraphicFramePr>
        <p:xfrm>
          <a:off x="3015411" y="1202745"/>
          <a:ext cx="5731774" cy="4494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887">
                  <a:extLst>
                    <a:ext uri="{9D8B030D-6E8A-4147-A177-3AD203B41FA5}">
                      <a16:colId xmlns:a16="http://schemas.microsoft.com/office/drawing/2014/main" val="1346966817"/>
                    </a:ext>
                  </a:extLst>
                </a:gridCol>
                <a:gridCol w="2865887">
                  <a:extLst>
                    <a:ext uri="{9D8B030D-6E8A-4147-A177-3AD203B41FA5}">
                      <a16:colId xmlns:a16="http://schemas.microsoft.com/office/drawing/2014/main" val="2455132664"/>
                    </a:ext>
                  </a:extLst>
                </a:gridCol>
              </a:tblGrid>
              <a:tr h="4642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 </a:t>
                      </a:r>
                      <a:r>
                        <a:rPr lang="en-US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Điều</a:t>
                      </a:r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Khiển</a:t>
                      </a:r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Kỹ</a:t>
                      </a:r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Thuật</a:t>
                      </a:r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Số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97744"/>
                  </a:ext>
                </a:extLst>
              </a:tr>
              <a:tr h="4642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24 May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29 May 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612909"/>
                  </a:ext>
                </a:extLst>
              </a:tr>
              <a:tr h="4642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29 May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 June 2021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highlight>
                            <a:srgbClr val="CCCC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21h00 – 00h00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93471"/>
                  </a:ext>
                </a:extLst>
              </a:tr>
              <a:tr h="4642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 May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03 June 2021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highlight>
                            <a:srgbClr val="CCCC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21h00 – 00h00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02483"/>
                  </a:ext>
                </a:extLst>
              </a:tr>
              <a:tr h="4642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04 June 2021</a:t>
                      </a:r>
                    </a:p>
                    <a:p>
                      <a:pPr algn="ctr"/>
                      <a:r>
                        <a:rPr lang="en-US" i="1" dirty="0">
                          <a:highlight>
                            <a:srgbClr val="CCCC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22h00 – 01h00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05 June 2021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en-US" i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Thông</a:t>
                      </a:r>
                      <a:r>
                        <a:rPr lang="en-US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i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báo</a:t>
                      </a:r>
                      <a:r>
                        <a:rPr lang="en-US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i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sau</a:t>
                      </a:r>
                      <a:r>
                        <a:rPr lang="en-US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375147"/>
                  </a:ext>
                </a:extLst>
              </a:tr>
              <a:tr h="464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05 June 2021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highlight>
                            <a:srgbClr val="CCCC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22h00 – 01h00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06 June 2021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en-US" i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Thông</a:t>
                      </a:r>
                      <a:r>
                        <a:rPr lang="en-US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i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báo</a:t>
                      </a:r>
                      <a:r>
                        <a:rPr lang="en-US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i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sau</a:t>
                      </a:r>
                      <a:r>
                        <a:rPr lang="en-US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79553"/>
                  </a:ext>
                </a:extLst>
              </a:tr>
              <a:tr h="464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06 June 2021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highlight>
                            <a:srgbClr val="CCCC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22h00 – 01h00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835887"/>
                  </a:ext>
                </a:extLst>
              </a:tr>
              <a:tr h="353085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45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4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6CD943-6307-43CF-B9D6-E22DC78133CA}"/>
              </a:ext>
            </a:extLst>
          </p:cNvPr>
          <p:cNvSpPr txBox="1"/>
          <p:nvPr/>
        </p:nvSpPr>
        <p:spPr>
          <a:xfrm>
            <a:off x="405618" y="432142"/>
            <a:ext cx="109868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Một hệ thống điều khiển động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từ xa gồm 2PIC giao tiếp với nhau thông qua chuẩn UART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 VDK1 giao tiếp với 1 bàn phím ma trận 4x4, 1 màn hình LCD 20x4.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 VDK2 giao tiếp với một động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DC 24V có tích hợp sẵn encoder 300 xung/vòng thông qua IC L298,</a:t>
            </a:r>
          </a:p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SV thực hiện các yêu cầu sau:</a:t>
            </a:r>
          </a:p>
          <a:p>
            <a:pPr marL="342900" indent="-342900">
              <a:buAutoNum type="alphaLcPeriod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Vẽ s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đồ nguyên lí 1 cảm biến đo nhiệt độ động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của hệ thống</a:t>
            </a:r>
          </a:p>
          <a:p>
            <a:pPr marL="342900" indent="-342900">
              <a:buAutoNum type="alphaLcPeriod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Viết ch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ơng trình cho VDK1 nhận 2 phím liên tiếp bé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 10 để cài đặt gí trị phần trăm duty cho động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và hiển thị giá trị này lên hang 1 LCD. Khi nhấn phím F thì truyền gía trị này qua VDK2 để VDk2 điều khiển động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  Ví dụ: muồn động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quay với duty là 79% thì ta nhấn phím 7 rồi phím 9 rồi sau đó phím  F.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c. Bổ xung ch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ơng trình cho VDK1 sau khi nhấn D thì dừng động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nhấn C thì chạy lại.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d. Viết ch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ơng trình cho VDK2 nhận gái trị điều khiển từ VDK1 để động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quay đúng yêu cầu câu b và c. 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Chú ý: Tạo xung PWM với chu kì 0.2ms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e. Viết ch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ơng trình cho VDK2 đo tốc độ động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và truyền về cho VDK1 để hiển thị lên LCD dòng số 2.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“Toc do: XXXX (rpm)”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f. Viết ch</a:t>
            </a:r>
            <a:r>
              <a:rPr lang="vi-VN" sz="2000"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ơng trình cho VDK2 đo nhiệt độ động c</a:t>
            </a:r>
            <a:r>
              <a:rPr lang="vi-VN" sz="2000"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và truyền về cho VDK1 để hiển thị lên LCD dòng số 3.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“Nhiet do: YY </a:t>
            </a:r>
            <a:r>
              <a:rPr lang="en-US" sz="2000" b="1" baseline="30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C”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49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4443-6C7C-4099-97A4-A7850A3BE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1500" cap="none" dirty="0" err="1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Ôn</a:t>
            </a:r>
            <a:r>
              <a:rPr lang="en-US" sz="11500" cap="none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1500" cap="none" dirty="0" err="1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tập</a:t>
            </a:r>
            <a:r>
              <a:rPr lang="en-US" sz="11500" cap="none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VXL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F4E08-638C-4B16-AFC8-0F08E9B5CD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3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7A7F-9A57-4A23-9DAC-1EE7995C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Hướng</a:t>
            </a:r>
            <a:r>
              <a:rPr lang="en-GB" dirty="0"/>
              <a:t> </a:t>
            </a:r>
            <a:r>
              <a:rPr lang="en-GB" dirty="0" err="1"/>
              <a:t>dẫn</a:t>
            </a:r>
            <a:r>
              <a:rPr lang="en-GB" dirty="0"/>
              <a:t> </a:t>
            </a:r>
            <a:r>
              <a:rPr lang="en-GB" dirty="0" err="1"/>
              <a:t>vẽ</a:t>
            </a:r>
            <a:r>
              <a:rPr lang="en-GB" dirty="0"/>
              <a:t> sơ đồ </a:t>
            </a:r>
            <a:r>
              <a:rPr lang="en-GB" dirty="0" err="1"/>
              <a:t>nguyên</a:t>
            </a:r>
            <a:r>
              <a:rPr lang="en-GB" dirty="0"/>
              <a:t> </a:t>
            </a:r>
            <a:r>
              <a:rPr lang="en-GB" dirty="0" err="1"/>
              <a:t>lý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DFB2E-02F7-4188-996F-0158EABD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chỉnh</a:t>
            </a:r>
          </a:p>
          <a:p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</a:p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</a:p>
          <a:p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</a:p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9ACAC-1A98-4CF5-A413-4F3F555B74D3}"/>
              </a:ext>
            </a:extLst>
          </p:cNvPr>
          <p:cNvSpPr txBox="1"/>
          <p:nvPr/>
        </p:nvSpPr>
        <p:spPr>
          <a:xfrm>
            <a:off x="1176129" y="4500930"/>
            <a:ext cx="100985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Cụ</a:t>
            </a:r>
            <a:r>
              <a:rPr lang="en-GB" dirty="0"/>
              <a:t> thể: </a:t>
            </a:r>
          </a:p>
          <a:p>
            <a:pPr marL="285750" indent="-285750">
              <a:buFontTx/>
              <a:buChar char="-"/>
            </a:pPr>
            <a:r>
              <a:rPr lang="vi-VN" dirty="0"/>
              <a:t>Vẽ đúng các chân kết nối vi điều khiển đến LCD theo yêu cầu : 0.5 điểm. 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vi-VN" dirty="0"/>
              <a:t>Vẽ đúng kết nối truyền dữ liệu đến máy tính thông qua IC RS232 được 0.5 điểm. 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vi-VN" dirty="0"/>
              <a:t>Vẽ cảm biến đếm sản phẩm đúng chân ngõ vào Counter 0: 0.5 điểm. 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vi-VN" dirty="0"/>
              <a:t>Vẽ đầy đủ các kết nối cơ bản cho vi điều khiển: reset, nguồn, dao động : 0.5 điểm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1329-5A1E-446B-84A6-9AD24755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Hướng</a:t>
            </a:r>
            <a:r>
              <a:rPr lang="en-GB" dirty="0"/>
              <a:t> </a:t>
            </a:r>
            <a:r>
              <a:rPr lang="en-GB" dirty="0" err="1"/>
              <a:t>dẫn</a:t>
            </a:r>
            <a:r>
              <a:rPr lang="en-GB" dirty="0"/>
              <a:t> </a:t>
            </a:r>
            <a:r>
              <a:rPr lang="en-GB" dirty="0" err="1"/>
              <a:t>vẽ</a:t>
            </a:r>
            <a:r>
              <a:rPr lang="en-GB" dirty="0"/>
              <a:t> </a:t>
            </a:r>
            <a:r>
              <a:rPr lang="en-GB" dirty="0" err="1"/>
              <a:t>lưu</a:t>
            </a:r>
            <a:r>
              <a:rPr lang="en-GB" dirty="0"/>
              <a:t> đồ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2D7D-25D0-41AA-9955-4640723F3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Vẽ lưu đồ cho cả hai bộ vi điều khiển</a:t>
            </a:r>
            <a:endParaRPr lang="en-GB" dirty="0"/>
          </a:p>
          <a:p>
            <a:r>
              <a:rPr lang="vi-VN" dirty="0"/>
              <a:t>Lưu đồ phải phù hợp với chương trình </a:t>
            </a:r>
            <a:endParaRPr lang="en-GB" dirty="0"/>
          </a:p>
          <a:p>
            <a:r>
              <a:rPr lang="vi-VN" dirty="0"/>
              <a:t>Phải sử dụng động từ khi mô tả trong mỗi ký hiệu lưu đồ </a:t>
            </a:r>
            <a:endParaRPr lang="en-GB" dirty="0"/>
          </a:p>
          <a:p>
            <a:r>
              <a:rPr lang="vi-VN" dirty="0"/>
              <a:t>Sử dụng đúng ký hiệu lưu đồ </a:t>
            </a:r>
            <a:endParaRPr lang="en-GB" dirty="0"/>
          </a:p>
          <a:p>
            <a:r>
              <a:rPr lang="vi-VN" dirty="0"/>
              <a:t>Nếu lưu đồ sử dụng chương trình con thì phải vẽ ra lưu đồ của chương trình con đó</a:t>
            </a:r>
            <a:endParaRPr lang="en-GB" dirty="0"/>
          </a:p>
          <a:p>
            <a:r>
              <a:rPr lang="vi-VN" dirty="0"/>
              <a:t>Nội dung các mô tả ở thức mệnh lệnh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3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13ED-AEC5-4B9B-8879-6B75655E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34" y="263892"/>
            <a:ext cx="9875520" cy="1356360"/>
          </a:xfrm>
        </p:spPr>
        <p:txBody>
          <a:bodyPr/>
          <a:lstStyle/>
          <a:p>
            <a:r>
              <a:rPr lang="en-GB" dirty="0"/>
              <a:t>Vd1: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764D2-6F12-46B6-B0BB-F1E744A6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573" y="263892"/>
            <a:ext cx="3218392" cy="633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E0E6C-ACC1-48B3-809D-6FFA6E02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34" y="1348165"/>
            <a:ext cx="7921926" cy="34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5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E7E57B-2483-428C-84F8-F85F64BFCAA4}"/>
              </a:ext>
            </a:extLst>
          </p:cNvPr>
          <p:cNvSpPr txBox="1">
            <a:spLocks/>
          </p:cNvSpPr>
          <p:nvPr/>
        </p:nvSpPr>
        <p:spPr>
          <a:xfrm>
            <a:off x="780691" y="243716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Vd2: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36203-81DE-4EF0-A2EC-0D9B865A3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16" y="1600076"/>
            <a:ext cx="9533317" cy="33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3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4B7A-8244-4ED6-92EF-18A60ABB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91" y="243716"/>
            <a:ext cx="9875520" cy="1356360"/>
          </a:xfrm>
        </p:spPr>
        <p:txBody>
          <a:bodyPr/>
          <a:lstStyle/>
          <a:p>
            <a:r>
              <a:rPr lang="en-GB" dirty="0"/>
              <a:t>Vd2: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CE473-D874-4B98-8477-5DD18DEA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14" y="450749"/>
            <a:ext cx="717332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1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3DE3-4D62-4EE4-A4BA-FD9086DF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56" y="273170"/>
            <a:ext cx="9875520" cy="1356360"/>
          </a:xfrm>
        </p:spPr>
        <p:txBody>
          <a:bodyPr/>
          <a:lstStyle/>
          <a:p>
            <a:r>
              <a:rPr lang="en-GB" dirty="0"/>
              <a:t>Vd3: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960D-54E4-49D0-90EF-DE1EC9FE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91" y="1557067"/>
            <a:ext cx="4638075" cy="467983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vi-VN" dirty="0"/>
              <a:t>Lưu đồ </a:t>
            </a:r>
            <a:endParaRPr lang="en-GB" dirty="0"/>
          </a:p>
          <a:p>
            <a:pPr marL="45720" indent="0">
              <a:buNone/>
            </a:pPr>
            <a:r>
              <a:rPr lang="vi-VN" dirty="0"/>
              <a:t>▪ Hình thức </a:t>
            </a:r>
            <a:endParaRPr lang="en-GB" dirty="0"/>
          </a:p>
          <a:p>
            <a:pPr>
              <a:buFontTx/>
              <a:buChar char="-"/>
            </a:pPr>
            <a:r>
              <a:rPr lang="vi-VN" dirty="0"/>
              <a:t>Sử dụng đúng các ký hiệu lưu đồ </a:t>
            </a:r>
            <a:endParaRPr lang="en-GB" dirty="0"/>
          </a:p>
          <a:p>
            <a:pPr>
              <a:buFontTx/>
              <a:buChar char="-"/>
            </a:pPr>
            <a:r>
              <a:rPr lang="vi-VN" dirty="0"/>
              <a:t>- Nội dung mô tả ở thức mệnh lệnh </a:t>
            </a:r>
            <a:endParaRPr lang="en-GB" dirty="0"/>
          </a:p>
          <a:p>
            <a:pPr>
              <a:buFontTx/>
              <a:buChar char="-"/>
            </a:pPr>
            <a:r>
              <a:rPr lang="vi-VN" dirty="0"/>
              <a:t>- Vẽ ra lưu đồ của các hàm được định nghĩa bởi người dùng (nếu có)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88C05-E46A-456B-A1A8-3C57507BD656}"/>
              </a:ext>
            </a:extLst>
          </p:cNvPr>
          <p:cNvSpPr txBox="1"/>
          <p:nvPr/>
        </p:nvSpPr>
        <p:spPr>
          <a:xfrm>
            <a:off x="5598544" y="787281"/>
            <a:ext cx="6094562" cy="5528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▪ Nội dung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en-GB" sz="1400" dirty="0">
                <a:solidFill>
                  <a:schemeClr val="accent1"/>
                </a:solidFill>
              </a:rPr>
              <a:t>(1) </a:t>
            </a:r>
            <a:r>
              <a:rPr lang="vi-VN" sz="1400" dirty="0">
                <a:solidFill>
                  <a:schemeClr val="accent1"/>
                </a:solidFill>
              </a:rPr>
              <a:t>Thiết lập phần cứng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(2) Thiết lập mặc định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(3) Xử lý nút nhấn ADJ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- Đáp ứng khi ở chế độ dừng (Mode=0)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en-GB" sz="1400" dirty="0">
                <a:solidFill>
                  <a:schemeClr val="accent1"/>
                </a:solidFill>
              </a:rPr>
              <a:t>-  </a:t>
            </a:r>
            <a:r>
              <a:rPr lang="vi-VN" sz="1400" dirty="0">
                <a:solidFill>
                  <a:schemeClr val="accent1"/>
                </a:solidFill>
              </a:rPr>
              <a:t>Chống dội ADJ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en-GB" sz="1400" dirty="0">
                <a:solidFill>
                  <a:schemeClr val="accent1"/>
                </a:solidFill>
              </a:rPr>
              <a:t>-  </a:t>
            </a:r>
            <a:r>
              <a:rPr lang="vi-VN" sz="1400" dirty="0">
                <a:solidFill>
                  <a:schemeClr val="accent1"/>
                </a:solidFill>
              </a:rPr>
              <a:t>Xét phạm vi biến bề rộng xung (iWidth)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- Giải mã và hiển thị ra LED bảy đoạn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(4) Tạo xung khi ở chế độ chạy (Mode=1) và biến bề rộng xung khác 0 (iWidth ≠ 0)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- Đảo xung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- Nạp bề rộng xung (iWidth x 1000) [ms]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(5) Đáp ứng nút RUN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(6) Đáp ứng nút STOP </a:t>
            </a:r>
            <a:endParaRPr lang="en-GB" sz="1400" dirty="0">
              <a:solidFill>
                <a:schemeClr val="accent1"/>
              </a:solidFill>
            </a:endParaRPr>
          </a:p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r>
              <a:rPr lang="vi-VN" sz="1400" dirty="0">
                <a:solidFill>
                  <a:schemeClr val="accent1"/>
                </a:solidFill>
              </a:rPr>
              <a:t>(7) Xây dựng hàm trì hoãn đơn vị [ms] có xét nhấn nút STOP: delay_msSTOP(t)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9EC-CC6F-4F67-BDC6-80CAA3CF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807" y="4955"/>
            <a:ext cx="9875520" cy="1356360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CẤU TRÚC CH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ƠNG TRÌNH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102F75-B4E3-46DA-985F-9B0C3D8B10AA}"/>
              </a:ext>
            </a:extLst>
          </p:cNvPr>
          <p:cNvSpPr/>
          <p:nvPr/>
        </p:nvSpPr>
        <p:spPr>
          <a:xfrm>
            <a:off x="506567" y="1077691"/>
            <a:ext cx="6096000" cy="550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#INCLUDE &lt;</a:t>
            </a:r>
            <a:r>
              <a:rPr lang="vi-VN" sz="1600">
                <a:solidFill>
                  <a:srgbClr val="FF0000"/>
                </a:solidFill>
                <a:latin typeface="Consolas" panose="020B0609020204030204" pitchFamily="49" charset="0"/>
              </a:rPr>
              <a:t>TV_16F887.C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br>
              <a:rPr lang="vi-VN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#INCLUDE &lt;</a:t>
            </a:r>
            <a:r>
              <a:rPr lang="vi-VN" sz="1600">
                <a:solidFill>
                  <a:srgbClr val="FF0000"/>
                </a:solidFill>
                <a:latin typeface="Consolas" panose="020B0609020204030204" pitchFamily="49" charset="0"/>
              </a:rPr>
              <a:t>TV_LCD.C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vi-VN" sz="1600">
                <a:latin typeface="Consolas" panose="020B0609020204030204" pitchFamily="49" charset="0"/>
              </a:rPr>
              <a:t>//KHAI BÁO UART</a:t>
            </a:r>
            <a:br>
              <a:rPr lang="vi-VN" sz="1600">
                <a:latin typeface="Consolas" panose="020B0609020204030204" pitchFamily="49" charset="0"/>
              </a:rPr>
            </a:br>
            <a:r>
              <a:rPr lang="vi-VN" sz="1600">
                <a:latin typeface="Consolas" panose="020B0609020204030204" pitchFamily="49" charset="0"/>
              </a:rPr>
              <a:t>//ĐỊNH NGHĨA – NÚT NHẤN</a:t>
            </a:r>
            <a:br>
              <a:rPr lang="vi-VN" sz="1600">
                <a:latin typeface="Consolas" panose="020B0609020204030204" pitchFamily="49" charset="0"/>
              </a:rPr>
            </a:br>
            <a:r>
              <a:rPr lang="vi-VN" sz="1600">
                <a:latin typeface="Consolas" panose="020B0609020204030204" pitchFamily="49" charset="0"/>
              </a:rPr>
              <a:t>//KHAI BÁO BIẾN</a:t>
            </a:r>
            <a:br>
              <a:rPr lang="vi-VN" sz="1600">
                <a:latin typeface="Consolas" panose="020B0609020204030204" pitchFamily="49" charset="0"/>
              </a:rPr>
            </a:br>
            <a:r>
              <a:rPr lang="vi-VN" sz="1600">
                <a:latin typeface="Consolas" panose="020B0609020204030204" pitchFamily="49" charset="0"/>
              </a:rPr>
              <a:t>//VIẾT HÀM NGẮT – NẾU CÓ (UART, TIMER, ADC)</a:t>
            </a:r>
            <a:br>
              <a:rPr lang="vi-VN" sz="1600">
                <a:latin typeface="Consolas" panose="020B0609020204030204" pitchFamily="49" charset="0"/>
              </a:rPr>
            </a:br>
            <a:r>
              <a:rPr lang="vi-VN" sz="1600">
                <a:latin typeface="Consolas" panose="020B0609020204030204" pitchFamily="49" charset="0"/>
              </a:rPr>
              <a:t>//VIẾT HÀM CON</a:t>
            </a: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vi-VN" sz="1600">
                <a:solidFill>
                  <a:srgbClr val="002060"/>
                </a:solidFill>
                <a:latin typeface="Consolas" panose="020B0609020204030204" pitchFamily="49" charset="0"/>
              </a:rPr>
              <a:t>VOID MAIN()</a:t>
            </a: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vi-VN" sz="160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</a:rPr>
              <a:t>	</a:t>
            </a:r>
            <a:r>
              <a:rPr lang="vi-VN" sz="1600">
                <a:latin typeface="Consolas" panose="020B0609020204030204" pitchFamily="49" charset="0"/>
              </a:rPr>
              <a:t>//KHỞI TẠO BAN ĐẦU</a:t>
            </a: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</a:rPr>
              <a:t>	</a:t>
            </a:r>
            <a: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  <a:t>SET_TRIS…</a:t>
            </a: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</a:rPr>
              <a:t>	</a:t>
            </a:r>
            <a:r>
              <a:rPr lang="vi-VN" sz="1600">
                <a:latin typeface="Consolas" panose="020B0609020204030204" pitchFamily="49" charset="0"/>
              </a:rPr>
              <a:t>//KHỞI TẠO LCD, ADC, PWM, TIMER, COUNTER, NGẮT</a:t>
            </a:r>
            <a:br>
              <a:rPr lang="vi-VN" sz="1600">
                <a:latin typeface="Consolas" panose="020B0609020204030204" pitchFamily="49" charset="0"/>
              </a:rPr>
            </a:br>
            <a:r>
              <a:rPr lang="en-US" sz="1600">
                <a:latin typeface="Consolas" panose="020B0609020204030204" pitchFamily="49" charset="0"/>
              </a:rPr>
              <a:t>	</a:t>
            </a:r>
            <a:r>
              <a:rPr lang="vi-VN" sz="1600">
                <a:latin typeface="Consolas" panose="020B0609020204030204" pitchFamily="49" charset="0"/>
              </a:rPr>
              <a:t>//TRẠNG THÁI BAN ĐẦU CỦA HT – khi mới cấp điện</a:t>
            </a: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</a:rPr>
              <a:t>	</a:t>
            </a: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chemeClr val="accent1"/>
                </a:solidFill>
                <a:latin typeface="Consolas" panose="020B0609020204030204" pitchFamily="49" charset="0"/>
              </a:rPr>
              <a:t>	</a:t>
            </a:r>
            <a:r>
              <a:rPr lang="vi-VN" sz="1600">
                <a:solidFill>
                  <a:srgbClr val="FFC000"/>
                </a:solidFill>
                <a:latin typeface="Consolas" panose="020B0609020204030204" pitchFamily="49" charset="0"/>
              </a:rPr>
              <a:t>WHILE(TRUE)</a:t>
            </a:r>
            <a:br>
              <a:rPr lang="vi-VN" sz="1600">
                <a:solidFill>
                  <a:srgbClr val="FFC000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C000"/>
                </a:solidFill>
                <a:latin typeface="Consolas" panose="020B0609020204030204" pitchFamily="49" charset="0"/>
              </a:rPr>
              <a:t>	</a:t>
            </a:r>
            <a:r>
              <a:rPr lang="vi-VN" sz="160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br>
              <a:rPr lang="vi-VN" sz="1600">
                <a:solidFill>
                  <a:srgbClr val="FFC000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C000"/>
                </a:solidFill>
                <a:latin typeface="Consolas" panose="020B0609020204030204" pitchFamily="49" charset="0"/>
              </a:rPr>
              <a:t>		</a:t>
            </a:r>
            <a:r>
              <a:rPr lang="vi-VN" sz="1600">
                <a:latin typeface="Consolas" panose="020B0609020204030204" pitchFamily="49" charset="0"/>
              </a:rPr>
              <a:t>//CÔNG VIỆC THỰC HIỆN LIÊN TỤC</a:t>
            </a:r>
            <a:br>
              <a:rPr lang="vi-VN" sz="1600">
                <a:solidFill>
                  <a:srgbClr val="FFC000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C000"/>
                </a:solidFill>
                <a:latin typeface="Consolas" panose="020B0609020204030204" pitchFamily="49" charset="0"/>
              </a:rPr>
              <a:t>	</a:t>
            </a:r>
            <a:r>
              <a:rPr lang="vi-VN" sz="160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vi-VN" sz="1600" b="1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br>
              <a:rPr lang="vi-VN" sz="1600">
                <a:solidFill>
                  <a:schemeClr val="accent1"/>
                </a:solidFill>
                <a:latin typeface="Consolas" panose="020B0609020204030204" pitchFamily="49" charset="0"/>
              </a:rPr>
            </a:br>
            <a:endParaRPr lang="en-US" sz="160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5FDF4A-5CA1-48F4-8E81-531EC81B76CC}"/>
              </a:ext>
            </a:extLst>
          </p:cNvPr>
          <p:cNvGrpSpPr/>
          <p:nvPr/>
        </p:nvGrpSpPr>
        <p:grpSpPr>
          <a:xfrm>
            <a:off x="2069207" y="2339577"/>
            <a:ext cx="7474037" cy="1200329"/>
            <a:chOff x="2069207" y="2339577"/>
            <a:chExt cx="7474037" cy="12003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28BC31-A324-4ABF-8342-6E1C668B6BF6}"/>
                </a:ext>
              </a:extLst>
            </p:cNvPr>
            <p:cNvSpPr/>
            <p:nvPr/>
          </p:nvSpPr>
          <p:spPr>
            <a:xfrm>
              <a:off x="6602567" y="2339577"/>
              <a:ext cx="2940677" cy="1200329"/>
            </a:xfrm>
            <a:prstGeom prst="rect">
              <a:avLst/>
            </a:prstGeom>
            <a:solidFill>
              <a:srgbClr val="CCCCFF"/>
            </a:solidFill>
          </p:spPr>
          <p:txBody>
            <a:bodyPr wrap="square">
              <a:spAutoFit/>
            </a:bodyPr>
            <a:lstStyle/>
            <a:p>
              <a:r>
                <a:rPr lang="vi-VN" b="1">
                  <a:solidFill>
                    <a:schemeClr val="accent1"/>
                  </a:solidFill>
                  <a:latin typeface="Consolas" panose="020B0609020204030204" pitchFamily="49" charset="0"/>
                </a:rPr>
                <a:t>GM + HT LED 7 ĐOẠN</a:t>
              </a:r>
              <a:br>
                <a:rPr lang="vi-VN" b="1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vi-VN" b="1">
                  <a:solidFill>
                    <a:schemeClr val="accent1"/>
                  </a:solidFill>
                  <a:latin typeface="Consolas" panose="020B0609020204030204" pitchFamily="49" charset="0"/>
                </a:rPr>
                <a:t>GM_LCD + HT_LCD</a:t>
              </a:r>
              <a:br>
                <a:rPr lang="vi-VN" b="1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vi-VN" b="1">
                  <a:solidFill>
                    <a:schemeClr val="accent1"/>
                  </a:solidFill>
                  <a:latin typeface="Consolas" panose="020B0609020204030204" pitchFamily="49" charset="0"/>
                </a:rPr>
                <a:t>PHÍM NHẤN</a:t>
              </a:r>
              <a:br>
                <a:rPr lang="vi-VN" b="1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vi-VN" b="1">
                  <a:solidFill>
                    <a:schemeClr val="accent1"/>
                  </a:solidFill>
                  <a:latin typeface="Consolas" panose="020B0609020204030204" pitchFamily="49" charset="0"/>
                </a:rPr>
                <a:t>ĐỌC ADC</a:t>
              </a:r>
              <a:endParaRPr lang="en-US" b="1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1A9832B-E209-475B-9E09-4B5039E01C24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069207" y="2939742"/>
              <a:ext cx="453336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4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220C9-E9A7-4A86-BEA8-95003132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27" y="277381"/>
            <a:ext cx="7858033" cy="63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1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6CD7-9D7E-4CEC-AE0C-7BE137676304}"/>
              </a:ext>
            </a:extLst>
          </p:cNvPr>
          <p:cNvSpPr txBox="1">
            <a:spLocks/>
          </p:cNvSpPr>
          <p:nvPr/>
        </p:nvSpPr>
        <p:spPr>
          <a:xfrm>
            <a:off x="260230" y="1581114"/>
            <a:ext cx="11671540" cy="394841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1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MCU</a:t>
            </a:r>
          </a:p>
          <a:p>
            <a:pPr algn="ctr"/>
            <a:r>
              <a:rPr lang="en-US" sz="11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</a:p>
          <a:p>
            <a:pPr algn="ctr"/>
            <a:r>
              <a:rPr lang="en-US" sz="11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Online Meeting 1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BD558-BF27-46D3-BB73-876413F8013C}"/>
              </a:ext>
            </a:extLst>
          </p:cNvPr>
          <p:cNvSpPr txBox="1"/>
          <p:nvPr/>
        </p:nvSpPr>
        <p:spPr>
          <a:xfrm>
            <a:off x="9418646" y="6211020"/>
            <a:ext cx="25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Speaker: Le Quang Phuc</a:t>
            </a:r>
          </a:p>
        </p:txBody>
      </p:sp>
    </p:spTree>
    <p:extLst>
      <p:ext uri="{BB962C8B-B14F-4D97-AF65-F5344CB8AC3E}">
        <p14:creationId xmlns:p14="http://schemas.microsoft.com/office/powerpoint/2010/main" val="1714182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B4576-4D06-4331-979D-7C2B91C96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8808" y="277814"/>
            <a:ext cx="4172934" cy="6302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8F2D4D-789B-4DF3-9C60-8CFFF6241ADC}"/>
              </a:ext>
            </a:extLst>
          </p:cNvPr>
          <p:cNvSpPr txBox="1"/>
          <p:nvPr/>
        </p:nvSpPr>
        <p:spPr>
          <a:xfrm>
            <a:off x="486250" y="450884"/>
            <a:ext cx="6532558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Chống dội nút nhấn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 lí nút nhấn </a:t>
            </a:r>
          </a:p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Trực tiếp</a:t>
            </a:r>
          </a:p>
          <a:p>
            <a:r>
              <a:rPr lang="en-US" sz="36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+ Dùng biến trạng thái </a:t>
            </a:r>
          </a:p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		    TT=~TT (</a:t>
            </a:r>
            <a:r>
              <a:rPr lang="en-US"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int1</a:t>
            </a: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 nếu 2TH)</a:t>
            </a:r>
          </a:p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			TT++    (</a:t>
            </a:r>
            <a:r>
              <a:rPr lang="en-US"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 nếu &gt;2TH)</a:t>
            </a:r>
          </a:p>
        </p:txBody>
      </p:sp>
      <p:pic>
        <p:nvPicPr>
          <p:cNvPr id="6" name="Picture 2" descr="Image result for bounce button simulation">
            <a:extLst>
              <a:ext uri="{FF2B5EF4-FFF2-40B4-BE49-F238E27FC236}">
                <a16:creationId xmlns:a16="http://schemas.microsoft.com/office/drawing/2014/main" id="{CDDA0277-00FD-450F-8013-65276904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26" y="967309"/>
            <a:ext cx="3995021" cy="281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07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ctive High or Low">
            <a:extLst>
              <a:ext uri="{FF2B5EF4-FFF2-40B4-BE49-F238E27FC236}">
                <a16:creationId xmlns:a16="http://schemas.microsoft.com/office/drawing/2014/main" id="{3E64D7CF-5548-4ECC-8D5C-9FCA7C4D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6680"/>
            <a:ext cx="5715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81D26-FE3B-49BD-8CF6-4E90A8B8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448" y="3039470"/>
            <a:ext cx="2963104" cy="3371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D3BB3-ED9E-4504-A9EB-CC3023F7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33" y="4121426"/>
            <a:ext cx="4256587" cy="1935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0819C-4B01-4C48-AF2D-14E2A8F10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426" y="282508"/>
            <a:ext cx="4770783" cy="63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98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C1BDAE-BC5F-42F9-BF39-17C471001E07}"/>
              </a:ext>
            </a:extLst>
          </p:cNvPr>
          <p:cNvSpPr/>
          <p:nvPr/>
        </p:nvSpPr>
        <p:spPr>
          <a:xfrm>
            <a:off x="613893" y="1334887"/>
            <a:ext cx="6096000" cy="4893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INT1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KTNN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INT1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PIN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</a:p>
          <a:p>
            <a:r>
              <a:rPr lang="en-US" sz="2400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IF(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PIN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)==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	{ </a:t>
            </a:r>
          </a:p>
          <a:p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		DELAY_MS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>
                <a:solidFill>
                  <a:srgbClr val="0080FF"/>
                </a:solidFill>
                <a:latin typeface="Courier New" panose="02070309020205020404" pitchFamily="49" charset="0"/>
              </a:rPr>
              <a:t>		</a:t>
            </a: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PIN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)==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		{ </a:t>
            </a:r>
          </a:p>
          <a:p>
            <a:r>
              <a:rPr lang="en-US" sz="2400">
                <a:solidFill>
                  <a:srgbClr val="0080FF"/>
                </a:solidFill>
                <a:latin typeface="Courier New" panose="02070309020205020404" pitchFamily="49" charset="0"/>
              </a:rPr>
              <a:t>			</a:t>
            </a: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PIN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)==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		} </a:t>
            </a:r>
          </a:p>
          <a:p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 	RETURN 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240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3A3C2-216F-4BA9-B272-784C9CD74D9C}"/>
              </a:ext>
            </a:extLst>
          </p:cNvPr>
          <p:cNvSpPr txBox="1"/>
          <p:nvPr/>
        </p:nvSpPr>
        <p:spPr>
          <a:xfrm>
            <a:off x="399245" y="629466"/>
            <a:ext cx="617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2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 TRÌNH CHỐNG DỘI NÚT NHẤN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4AB2416-C176-4583-BDBF-2A41BC4BB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7162" y="629466"/>
            <a:ext cx="3836093" cy="57936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B357B1-3521-4C99-96C8-581698EE2A5E}"/>
              </a:ext>
            </a:extLst>
          </p:cNvPr>
          <p:cNvGrpSpPr/>
          <p:nvPr/>
        </p:nvGrpSpPr>
        <p:grpSpPr>
          <a:xfrm>
            <a:off x="1061605" y="2036618"/>
            <a:ext cx="5511190" cy="3834246"/>
            <a:chOff x="1061605" y="2036618"/>
            <a:chExt cx="5511190" cy="383424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F1CB95-F2C4-465E-818B-5D83336FA19F}"/>
                </a:ext>
              </a:extLst>
            </p:cNvPr>
            <p:cNvSpPr/>
            <p:nvPr/>
          </p:nvSpPr>
          <p:spPr>
            <a:xfrm>
              <a:off x="1070264" y="2036618"/>
              <a:ext cx="5502531" cy="3834246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2961C1-0035-47A1-9344-D367E7BF29AB}"/>
                </a:ext>
              </a:extLst>
            </p:cNvPr>
            <p:cNvCxnSpPr/>
            <p:nvPr/>
          </p:nvCxnSpPr>
          <p:spPr>
            <a:xfrm>
              <a:off x="1880755" y="4478482"/>
              <a:ext cx="1943100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448F5F-1364-4999-9F26-579BB87727C2}"/>
                </a:ext>
              </a:extLst>
            </p:cNvPr>
            <p:cNvCxnSpPr/>
            <p:nvPr/>
          </p:nvCxnSpPr>
          <p:spPr>
            <a:xfrm>
              <a:off x="1061605" y="5586845"/>
              <a:ext cx="1943100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71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D641CC-07EA-4D3C-82E8-39DA6A4B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41" y="507524"/>
            <a:ext cx="4461942" cy="3710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7FB09-631E-4DB2-BC28-46EC4B01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304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92D050"/>
                </a:solidFill>
              </a:rPr>
              <a:t>SEVEN SEGMENT 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57021-C29F-4DE3-819B-A81BA80D6C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0" y="1344460"/>
            <a:ext cx="2244105" cy="22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B356B-31DE-4A46-B227-E6D32C1ADDF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83" y="1907001"/>
            <a:ext cx="4157870" cy="10952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7CCB0-3930-43BA-BFEB-7AFF0DFE2BDE}"/>
              </a:ext>
            </a:extLst>
          </p:cNvPr>
          <p:cNvSpPr txBox="1"/>
          <p:nvPr/>
        </p:nvSpPr>
        <p:spPr>
          <a:xfrm>
            <a:off x="339617" y="4218372"/>
            <a:ext cx="7404591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mã 7 đoạn: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 dấu seg sáng bằng số 0 </a:t>
            </a:r>
          </a:p>
          <a:p>
            <a:r>
              <a:rPr lang="en-US"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 anode chung)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 sang 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7A54A-1226-483A-A8D7-DA317B5B5998}"/>
              </a:ext>
            </a:extLst>
          </p:cNvPr>
          <p:cNvSpPr txBox="1"/>
          <p:nvPr/>
        </p:nvSpPr>
        <p:spPr>
          <a:xfrm>
            <a:off x="7897454" y="4218372"/>
            <a:ext cx="3954929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Tách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ra GPIO</a:t>
            </a:r>
          </a:p>
        </p:txBody>
      </p:sp>
    </p:spTree>
    <p:extLst>
      <p:ext uri="{BB962C8B-B14F-4D97-AF65-F5344CB8AC3E}">
        <p14:creationId xmlns:p14="http://schemas.microsoft.com/office/powerpoint/2010/main" val="175639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82D044-FBB5-41D9-8BA7-DC2A55E1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16" y="2576207"/>
            <a:ext cx="9144000" cy="3533333"/>
          </a:xfrm>
          <a:prstGeom prst="rect">
            <a:avLst/>
          </a:prstGeom>
        </p:spPr>
      </p:pic>
      <p:pic>
        <p:nvPicPr>
          <p:cNvPr id="4" name="Picture 2" descr="LED Display Model">
            <a:extLst>
              <a:ext uri="{FF2B5EF4-FFF2-40B4-BE49-F238E27FC236}">
                <a16:creationId xmlns:a16="http://schemas.microsoft.com/office/drawing/2014/main" id="{F8BF9921-C08B-40D3-9CA7-682458E66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72" y="1604911"/>
            <a:ext cx="2448272" cy="24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74A2F-B964-4BE1-81C5-8545FC404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144" y="607858"/>
            <a:ext cx="9144000" cy="286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35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52830A6-D956-4FB8-934C-7D5AAE43E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69" y="493168"/>
            <a:ext cx="11524486" cy="580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#include&lt;TV_16F887.c&gt;</a:t>
            </a:r>
            <a:b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hienthi7doan ()</a:t>
            </a:r>
            <a:b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output_X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MA7DOAN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/10%10]); </a:t>
            </a:r>
            <a:b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output_Y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MA7DOAN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%10]);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main()</a:t>
            </a:r>
            <a:b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 fontAlgn="ctr"/>
            <a:r>
              <a:rPr lang="da-DK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Set_tris_</a:t>
            </a:r>
            <a:r>
              <a:rPr lang="da-DK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da-DK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Cấu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hình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các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giao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tiếp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với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LED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là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ngõ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</a:t>
            </a:r>
            <a:br>
              <a:rPr lang="da-DK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Set_tris_</a:t>
            </a:r>
            <a:r>
              <a:rPr lang="da-DK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da-DK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ctr"/>
            <a:b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Gọi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chương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trình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 “hienthi7doan()”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nếu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thực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hiện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lần</a:t>
            </a:r>
            <a:b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while(true)</a:t>
            </a:r>
            <a:br>
              <a:rPr lang="en-US" alt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//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Gọi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chương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trình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 “hienthi7doan()”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nếu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thực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hiện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nhiều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lần</a:t>
            </a:r>
            <a:b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97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56A9BF-2467-43FC-B0E2-773E1138D5A4}"/>
              </a:ext>
            </a:extLst>
          </p:cNvPr>
          <p:cNvSpPr/>
          <p:nvPr/>
        </p:nvSpPr>
        <p:spPr>
          <a:xfrm>
            <a:off x="1188540" y="1327594"/>
            <a:ext cx="9405871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VOID GIAI_MA()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DV = MA7DOAN [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%10]; // TÁCH SỐ + LẤY MÃ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CH = MA7DOAN [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/10%10];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TR = MA7DOAN [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DEM/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100];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IF(TR == 0XC0) // LẤY MÃ 7 ĐOẠN SO SÁNH VỚI MÃ 7Đ SỐ 0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TR = 0XFF; //MÃ TẮT LED – 1: TẮT (ANODE CHUNG)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IF(CH == 0XC0)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CH = 0XFF;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D719C-6440-47DE-908D-646643EF5A3E}"/>
              </a:ext>
            </a:extLst>
          </p:cNvPr>
          <p:cNvSpPr txBox="1"/>
          <p:nvPr/>
        </p:nvSpPr>
        <p:spPr>
          <a:xfrm>
            <a:off x="425003" y="373487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LED 7 ĐOẠN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191DB54-B8B9-4AA5-9756-523F422F8809}"/>
              </a:ext>
            </a:extLst>
          </p:cNvPr>
          <p:cNvSpPr/>
          <p:nvPr/>
        </p:nvSpPr>
        <p:spPr>
          <a:xfrm>
            <a:off x="3760631" y="373487"/>
            <a:ext cx="528034" cy="8113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B8437-1085-43C6-9A60-699B074910BB}"/>
              </a:ext>
            </a:extLst>
          </p:cNvPr>
          <p:cNvSpPr txBox="1"/>
          <p:nvPr/>
        </p:nvSpPr>
        <p:spPr>
          <a:xfrm>
            <a:off x="4288665" y="297430"/>
            <a:ext cx="16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GIẢI MÃ</a:t>
            </a:r>
          </a:p>
          <a:p>
            <a:r>
              <a:rPr lang="en-US" sz="2800" b="1"/>
              <a:t>HIỂN THỊ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B7DA7A-3743-4CF2-9BD1-4846F96FCB54}"/>
              </a:ext>
            </a:extLst>
          </p:cNvPr>
          <p:cNvSpPr/>
          <p:nvPr/>
        </p:nvSpPr>
        <p:spPr>
          <a:xfrm>
            <a:off x="1188540" y="5163651"/>
            <a:ext cx="60960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VOID HIEN_THI_7DOAN()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OUTPUT_B(TR); OUTPUT_C(CH); OUTPUT_D(DV);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0CDF6-BA5E-4C95-B50E-0678B8322742}"/>
              </a:ext>
            </a:extLst>
          </p:cNvPr>
          <p:cNvSpPr txBox="1"/>
          <p:nvPr/>
        </p:nvSpPr>
        <p:spPr>
          <a:xfrm>
            <a:off x="6133647" y="373487"/>
            <a:ext cx="578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unsigned int8 </a:t>
            </a:r>
            <a:r>
              <a:rPr lang="en-US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ma7doan[]={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0xc0,0xf9,0xa4,0xb0,0x99,0x92,0x82,0xf8,0x80,0x90</a:t>
            </a:r>
            <a:r>
              <a:rPr lang="en-US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5970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7EF4A-9A8B-44F4-89C4-DA3A37EDC625}"/>
              </a:ext>
            </a:extLst>
          </p:cNvPr>
          <p:cNvSpPr txBox="1"/>
          <p:nvPr/>
        </p:nvSpPr>
        <p:spPr>
          <a:xfrm>
            <a:off x="425003" y="373487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LED 7 ĐOẠN QUÉT </a:t>
            </a:r>
          </a:p>
        </p:txBody>
      </p:sp>
      <p:pic>
        <p:nvPicPr>
          <p:cNvPr id="1026" name="Picture 2" descr="Ghép nối LED 7 thanh">
            <a:extLst>
              <a:ext uri="{FF2B5EF4-FFF2-40B4-BE49-F238E27FC236}">
                <a16:creationId xmlns:a16="http://schemas.microsoft.com/office/drawing/2014/main" id="{749D9294-57EE-47C2-9221-5851E25C7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334" y="373487"/>
            <a:ext cx="65913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EC591-40AA-4868-9537-551B0CDC6282}"/>
              </a:ext>
            </a:extLst>
          </p:cNvPr>
          <p:cNvSpPr txBox="1"/>
          <p:nvPr/>
        </p:nvSpPr>
        <p:spPr>
          <a:xfrm>
            <a:off x="353684" y="1549765"/>
            <a:ext cx="3430747" cy="28623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Bật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led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A6A36-2BBB-4029-8ABF-4A18A6F4245D}"/>
              </a:ext>
            </a:extLst>
          </p:cNvPr>
          <p:cNvSpPr txBox="1"/>
          <p:nvPr/>
        </p:nvSpPr>
        <p:spPr>
          <a:xfrm>
            <a:off x="353684" y="4577188"/>
            <a:ext cx="11533516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quetled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(ma7doan[t/100]);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output_low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(pin_d0);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output_high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(pin_d0);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(ma7doan[t/10%10]);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output_low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(pin_d1);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output_high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(pin_d1);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(ma7doan[t%10]);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output_low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(pin_d2);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output_high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(pin_d2);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0060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2E25F-82E6-4475-8EEB-73AC3100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63" y="1826724"/>
            <a:ext cx="5374649" cy="41789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E96A5B-1AE4-4E62-BA30-4A2542E64678}"/>
              </a:ext>
            </a:extLst>
          </p:cNvPr>
          <p:cNvSpPr/>
          <p:nvPr/>
        </p:nvSpPr>
        <p:spPr>
          <a:xfrm>
            <a:off x="432018" y="253264"/>
            <a:ext cx="200247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LCD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4F2B8-B43B-44C3-9321-D6DDDEEBE4A9}"/>
              </a:ext>
            </a:extLst>
          </p:cNvPr>
          <p:cNvSpPr/>
          <p:nvPr/>
        </p:nvSpPr>
        <p:spPr>
          <a:xfrm>
            <a:off x="6246390" y="253264"/>
            <a:ext cx="5654062" cy="2528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#INCLUDE &lt;TV_16F887.C&gt;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LCD_RS      PIN_E0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LCD_RW     PIN_E1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LCD_E        PIN_E2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OUTPUT_LCD   OUTPUT_D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#INCLUDE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&lt;TV_LCD.C&gt;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C0147-8AA9-4194-A4FC-1F59B61C632A}"/>
              </a:ext>
            </a:extLst>
          </p:cNvPr>
          <p:cNvSpPr/>
          <p:nvPr/>
        </p:nvSpPr>
        <p:spPr>
          <a:xfrm>
            <a:off x="6246390" y="2996963"/>
            <a:ext cx="5654062" cy="33598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LCD_RS_PIN      PIN_E0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LCD_RW_PIN      PIN_E1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LCD_ENABLE_PIN        PIN_E2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LCD_DATA4     PIN_D…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LCD_DATA5     PIN_D…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LCD_DATA6     PIN_D…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#DEFINE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LCD_DATA7     PIN_D…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#INCLUDE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&lt;LCD.C&gt;</a:t>
            </a:r>
          </a:p>
        </p:txBody>
      </p:sp>
    </p:spTree>
    <p:extLst>
      <p:ext uri="{BB962C8B-B14F-4D97-AF65-F5344CB8AC3E}">
        <p14:creationId xmlns:p14="http://schemas.microsoft.com/office/powerpoint/2010/main" val="3020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6D57BD-C630-4059-90D8-844037D0E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530217"/>
              </p:ext>
            </p:extLst>
          </p:nvPr>
        </p:nvGraphicFramePr>
        <p:xfrm>
          <a:off x="1336183" y="3717601"/>
          <a:ext cx="8928992" cy="1917213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3778110182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3059906870"/>
                    </a:ext>
                  </a:extLst>
                </a:gridCol>
              </a:tblGrid>
              <a:tr h="63907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0x01</a:t>
                      </a:r>
                      <a:endParaRPr lang="en-US" sz="2800" b="1" dirty="0">
                        <a:solidFill>
                          <a:srgbClr val="00206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Clear display</a:t>
                      </a:r>
                      <a:endParaRPr lang="en-US" sz="2800" dirty="0">
                        <a:solidFill>
                          <a:srgbClr val="00206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21694"/>
                  </a:ext>
                </a:extLst>
              </a:tr>
              <a:tr h="63907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0x80</a:t>
                      </a:r>
                      <a:endParaRPr lang="en-US" sz="2800" b="1" dirty="0">
                        <a:solidFill>
                          <a:srgbClr val="00206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 address</a:t>
                      </a:r>
                      <a:r>
                        <a:rPr lang="en-US" sz="280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of line 1</a:t>
                      </a:r>
                      <a:endParaRPr lang="en-US" sz="2800" dirty="0">
                        <a:solidFill>
                          <a:srgbClr val="00206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538051"/>
                  </a:ext>
                </a:extLst>
              </a:tr>
              <a:tr h="63907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0xC0</a:t>
                      </a:r>
                      <a:endParaRPr lang="en-US" sz="2800" b="1" dirty="0">
                        <a:solidFill>
                          <a:srgbClr val="00206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 address</a:t>
                      </a:r>
                      <a:r>
                        <a:rPr lang="en-US" sz="280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of line 2</a:t>
                      </a:r>
                      <a:endParaRPr lang="en-US" sz="2800" dirty="0">
                        <a:solidFill>
                          <a:srgbClr val="00206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314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8E669D-C188-4CCE-B5E7-29CA8C2674B9}"/>
              </a:ext>
            </a:extLst>
          </p:cNvPr>
          <p:cNvSpPr txBox="1"/>
          <p:nvPr/>
        </p:nvSpPr>
        <p:spPr>
          <a:xfrm>
            <a:off x="1225460" y="1344129"/>
            <a:ext cx="10726135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LCD_SETUP();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LCD_COMMAND(   );  //GỞI MÃ LỆNH ĐIỀU KHIỂN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LCD_DATA(   );  // GỞI DỮ LIỆU HIỂN THỊ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9D746-D894-4578-8475-D8B9B3652AB8}"/>
              </a:ext>
            </a:extLst>
          </p:cNvPr>
          <p:cNvSpPr txBox="1"/>
          <p:nvPr/>
        </p:nvSpPr>
        <p:spPr>
          <a:xfrm>
            <a:off x="1336183" y="5776265"/>
            <a:ext cx="8603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gởi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endParaRPr lang="en-US" sz="32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5CC9E5-9E30-4642-A1E7-9DCE6EEE2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56349"/>
            <a:ext cx="9875520" cy="135636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LCD bus 8</a:t>
            </a:r>
          </a:p>
        </p:txBody>
      </p:sp>
    </p:spTree>
    <p:extLst>
      <p:ext uri="{BB962C8B-B14F-4D97-AF65-F5344CB8AC3E}">
        <p14:creationId xmlns:p14="http://schemas.microsoft.com/office/powerpoint/2010/main" val="231255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6CD7-9D7E-4CEC-AE0C-7BE137676304}"/>
              </a:ext>
            </a:extLst>
          </p:cNvPr>
          <p:cNvSpPr txBox="1">
            <a:spLocks/>
          </p:cNvSpPr>
          <p:nvPr/>
        </p:nvSpPr>
        <p:spPr>
          <a:xfrm>
            <a:off x="260230" y="1581114"/>
            <a:ext cx="11671540" cy="394841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1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MCU</a:t>
            </a:r>
          </a:p>
          <a:p>
            <a:pPr algn="ctr"/>
            <a:r>
              <a:rPr lang="en-US" sz="1150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</a:p>
          <a:p>
            <a:pPr algn="ctr"/>
            <a:r>
              <a:rPr lang="en-US" sz="1150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Online Meeting 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BD558-BF27-46D3-BB73-876413F8013C}"/>
              </a:ext>
            </a:extLst>
          </p:cNvPr>
          <p:cNvSpPr txBox="1"/>
          <p:nvPr/>
        </p:nvSpPr>
        <p:spPr>
          <a:xfrm>
            <a:off x="9418646" y="6211020"/>
            <a:ext cx="25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Speaker: Le Quang Phuc</a:t>
            </a:r>
          </a:p>
        </p:txBody>
      </p:sp>
    </p:spTree>
    <p:extLst>
      <p:ext uri="{BB962C8B-B14F-4D97-AF65-F5344CB8AC3E}">
        <p14:creationId xmlns:p14="http://schemas.microsoft.com/office/powerpoint/2010/main" val="261013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6931-728D-42D5-808F-87479B11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56349"/>
            <a:ext cx="9875520" cy="135636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LCD bus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DE6E-B8FD-4312-BA81-9926307E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39814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LCD_INIT();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LCD_GOTOXY(X,Y);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 X – COLUMN, Y – ROW 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//Start from 1:1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LCD_PUTC(DATA);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PRINTF(LCD_PUTC,”SP=%03u”, </a:t>
            </a:r>
            <a:r>
              <a:rPr lang="en-US" sz="28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);</a:t>
            </a:r>
          </a:p>
          <a:p>
            <a:pPr marL="45720" indent="0">
              <a:buNone/>
            </a:pPr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// If </a:t>
            </a:r>
            <a:r>
              <a:rPr lang="en-US" sz="20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unsigned int8 </a:t>
            </a:r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‘u’, unsigned int16 </a:t>
            </a:r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“Lu”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1D0EB9-8CB7-4A20-A834-220BB5572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569084"/>
              </p:ext>
            </p:extLst>
          </p:nvPr>
        </p:nvGraphicFramePr>
        <p:xfrm>
          <a:off x="1140351" y="5102525"/>
          <a:ext cx="8928992" cy="639071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424716203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2241707159"/>
                    </a:ext>
                  </a:extLst>
                </a:gridCol>
              </a:tblGrid>
              <a:tr h="63907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0x01</a:t>
                      </a:r>
                      <a:endParaRPr lang="en-US" sz="2800" b="1" dirty="0">
                        <a:solidFill>
                          <a:srgbClr val="00206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Clear display</a:t>
                      </a:r>
                      <a:endParaRPr lang="en-US" sz="2800" dirty="0">
                        <a:solidFill>
                          <a:srgbClr val="00206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544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E432DE-70DF-4845-8BB4-993ED3CD833E}"/>
              </a:ext>
            </a:extLst>
          </p:cNvPr>
          <p:cNvSpPr txBox="1"/>
          <p:nvPr/>
        </p:nvSpPr>
        <p:spPr>
          <a:xfrm>
            <a:off x="1140351" y="5810770"/>
            <a:ext cx="8603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gởi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endParaRPr lang="en-US" sz="32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2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lectronics Engineering Herald">
            <a:extLst>
              <a:ext uri="{FF2B5EF4-FFF2-40B4-BE49-F238E27FC236}">
                <a16:creationId xmlns:a16="http://schemas.microsoft.com/office/drawing/2014/main" id="{FB764A1A-8BC8-4D6F-8C91-0D4347FF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51" y="255597"/>
            <a:ext cx="8464062" cy="634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04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D5B0EA-0DA9-4FCE-93FA-B30CA8876B07}"/>
              </a:ext>
            </a:extLst>
          </p:cNvPr>
          <p:cNvSpPr/>
          <p:nvPr/>
        </p:nvSpPr>
        <p:spPr>
          <a:xfrm>
            <a:off x="265043" y="552055"/>
            <a:ext cx="1155589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LCD_GOTOXY(int8 x, int8 y)</a:t>
            </a:r>
            <a:br>
              <a:rPr lang="vi-V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400" b="1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hàng X</a:t>
            </a:r>
            <a:r>
              <a:rPr lang="en-US" sz="2400" b="1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vi-VN" sz="2400" b="1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cột Y để chọn vị trí hiển thị</a:t>
            </a:r>
            <a:br>
              <a:rPr lang="vi-V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4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unsigned int8</a:t>
            </a:r>
            <a:r>
              <a:rPr lang="vi-V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dc[]={0x80,0xC0};</a:t>
            </a:r>
            <a:br>
              <a:rPr lang="vi-V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LCD_COMMAND(dc[X]+Y);</a:t>
            </a:r>
            <a:br>
              <a:rPr lang="vi-V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vi-VN"/>
            </a:b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57EB8-9B9B-4909-8A88-A9298834FF6F}"/>
              </a:ext>
            </a:extLst>
          </p:cNvPr>
          <p:cNvSpPr/>
          <p:nvPr/>
        </p:nvSpPr>
        <p:spPr>
          <a:xfrm>
            <a:off x="265043" y="2432567"/>
            <a:ext cx="116619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b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SET_TRIS_D(0);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SET_TRIS_E(0);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SETUP_LCD();   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CẤU HÌNH LCD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LCD_COMMAND(0X80); 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ĐỊNH ĐỊA CHỈ HIỂN THỊ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LCD_DATA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’);		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GỞI DỮ LIỆU HIỂN THỊ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LẦN DUY NHẤT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HOẶC DỮ LIỆU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CỐ ĐỊNH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LCD_GOTOXY(1,0);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LCD_DATA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PHUC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LCD_DATA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DEM%10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+ 0X30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GỞI DỮ LIỆU HIỂN THỊ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THAY ĐỔI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6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D5B0EA-0DA9-4FCE-93FA-B30CA8876B07}"/>
              </a:ext>
            </a:extLst>
          </p:cNvPr>
          <p:cNvSpPr/>
          <p:nvPr/>
        </p:nvSpPr>
        <p:spPr>
          <a:xfrm>
            <a:off x="265043" y="552055"/>
            <a:ext cx="11555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vi-VN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57EB8-9B9B-4909-8A88-A9298834FF6F}"/>
              </a:ext>
            </a:extLst>
          </p:cNvPr>
          <p:cNvSpPr/>
          <p:nvPr/>
        </p:nvSpPr>
        <p:spPr>
          <a:xfrm>
            <a:off x="265043" y="1494092"/>
            <a:ext cx="116619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b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SET_TRIS_D(0);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SET_TRIS_E(0);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lcd_init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  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CẤU HÌNH LCD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lcd_gotoxy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(1,1); 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ĐỊNH ĐỊA CHỈ HIỂN THỊ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lcd_putc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’);		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GỞI DỮ LIỆU HIỂN THỊ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LẦN DUY NHẤT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HOẶC DỮ LIỆU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CỐ ĐỊNH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LCD_GOTOXY(1,1);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lcd_putc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PHUC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lcd_putc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DEM%10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+ 0X30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GỞI DỮ LIỆU HIỂN THỊ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THAY ĐỔI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57929F-306D-40A5-8D10-76749E663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56349"/>
            <a:ext cx="9875520" cy="135636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LCD bus 4</a:t>
            </a:r>
          </a:p>
        </p:txBody>
      </p:sp>
    </p:spTree>
    <p:extLst>
      <p:ext uri="{BB962C8B-B14F-4D97-AF65-F5344CB8AC3E}">
        <p14:creationId xmlns:p14="http://schemas.microsoft.com/office/powerpoint/2010/main" val="6497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CB7E-AD09-4127-8CC0-081F337D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8" y="396858"/>
            <a:ext cx="11726563" cy="730284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KẾT NỐI C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BẢN VỚI VI ĐIỀU KHIỂN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2965A-FDB4-414D-A447-D4AE88D55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r="5795"/>
          <a:stretch/>
        </p:blipFill>
        <p:spPr>
          <a:xfrm>
            <a:off x="230659" y="1127142"/>
            <a:ext cx="8690919" cy="5470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0DC18-C196-492A-AC24-1E076BC0983D}"/>
              </a:ext>
            </a:extLst>
          </p:cNvPr>
          <p:cNvSpPr txBox="1"/>
          <p:nvPr/>
        </p:nvSpPr>
        <p:spPr>
          <a:xfrm>
            <a:off x="8241957" y="1127142"/>
            <a:ext cx="4399005" cy="2681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 0 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RA4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 1 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Rc0</a:t>
            </a:r>
          </a:p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UART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RC6_RC7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PWM1 (CCP1)  RC2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PWM2 (CCP2)  RC1</a:t>
            </a:r>
          </a:p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ANALOG  AN0-AN13</a:t>
            </a:r>
            <a:endParaRPr lang="en-US" sz="2800" b="1" dirty="0">
              <a:solidFill>
                <a:schemeClr val="accent5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212E5D-DE7D-4A77-9BB1-4CC5BE48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030" y="4092546"/>
            <a:ext cx="2540858" cy="23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9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0A0D2-D584-4E15-97CB-E7424300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6" y="234778"/>
            <a:ext cx="4645090" cy="3754916"/>
          </a:xfrm>
          <a:prstGeom prst="rect">
            <a:avLst/>
          </a:prstGeom>
        </p:spPr>
      </p:pic>
      <p:pic>
        <p:nvPicPr>
          <p:cNvPr id="5" name="Picture 2" descr="https://i0.wp.com/farm5.static.flickr.com/4006/4636281718_ff8cebd146_o.png">
            <a:extLst>
              <a:ext uri="{FF2B5EF4-FFF2-40B4-BE49-F238E27FC236}">
                <a16:creationId xmlns:a16="http://schemas.microsoft.com/office/drawing/2014/main" id="{44D4ED28-2AD5-4B04-9272-A45F31A24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4470"/>
          <a:stretch/>
        </p:blipFill>
        <p:spPr bwMode="auto">
          <a:xfrm>
            <a:off x="4528764" y="711185"/>
            <a:ext cx="7389340" cy="491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06C9B-CE65-47B7-B55D-981CA58F6F94}"/>
              </a:ext>
            </a:extLst>
          </p:cNvPr>
          <p:cNvSpPr txBox="1"/>
          <p:nvPr/>
        </p:nvSpPr>
        <p:spPr>
          <a:xfrm>
            <a:off x="396938" y="3940267"/>
            <a:ext cx="4399005" cy="2681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 0 </a:t>
            </a:r>
            <a:r>
              <a:rPr lang="en-US" sz="28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28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RA4</a:t>
            </a:r>
          </a:p>
          <a:p>
            <a:r>
              <a:rPr lang="en-US" sz="28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 1 </a:t>
            </a:r>
            <a:r>
              <a:rPr lang="en-US" sz="28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28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RC0</a:t>
            </a:r>
          </a:p>
          <a:p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UART </a:t>
            </a:r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RC6_RC7</a:t>
            </a:r>
          </a:p>
          <a:p>
            <a:r>
              <a:rPr lang="en-US" sz="2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PWM1 (CCP2)  RC1</a:t>
            </a:r>
          </a:p>
          <a:p>
            <a:r>
              <a:rPr lang="en-US" sz="2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PWM2 (CCP1)  RC2</a:t>
            </a:r>
          </a:p>
          <a:p>
            <a:r>
              <a:rPr 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ANALOG  AN0-AN13</a:t>
            </a:r>
            <a:endParaRPr lang="en-US" sz="2800" b="1">
              <a:solidFill>
                <a:schemeClr val="accent5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A59D4B-44E1-4A19-AFD6-EC464A0F6428}"/>
              </a:ext>
            </a:extLst>
          </p:cNvPr>
          <p:cNvSpPr/>
          <p:nvPr/>
        </p:nvSpPr>
        <p:spPr>
          <a:xfrm>
            <a:off x="5090984" y="2124593"/>
            <a:ext cx="1680519" cy="259492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7BF1D-17B2-42CA-9856-1CB75501084B}"/>
              </a:ext>
            </a:extLst>
          </p:cNvPr>
          <p:cNvSpPr/>
          <p:nvPr/>
        </p:nvSpPr>
        <p:spPr>
          <a:xfrm>
            <a:off x="5195255" y="4105791"/>
            <a:ext cx="1576248" cy="208389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8534C-4A25-4F35-98E9-75A016421BDA}"/>
              </a:ext>
            </a:extLst>
          </p:cNvPr>
          <p:cNvSpPr/>
          <p:nvPr/>
        </p:nvSpPr>
        <p:spPr>
          <a:xfrm>
            <a:off x="10040403" y="4105792"/>
            <a:ext cx="1068322" cy="441493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7C7BC-0092-4D87-A7CD-F1FD13C07363}"/>
              </a:ext>
            </a:extLst>
          </p:cNvPr>
          <p:cNvSpPr/>
          <p:nvPr/>
        </p:nvSpPr>
        <p:spPr>
          <a:xfrm>
            <a:off x="5195255" y="4314181"/>
            <a:ext cx="1576248" cy="441493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77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A51592-90CB-451B-B5C7-60CB9F664AAB}"/>
              </a:ext>
            </a:extLst>
          </p:cNvPr>
          <p:cNvSpPr/>
          <p:nvPr/>
        </p:nvSpPr>
        <p:spPr>
          <a:xfrm>
            <a:off x="302622" y="5217170"/>
            <a:ext cx="11325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setup_adc</a:t>
            </a:r>
            <a:r>
              <a:rPr lang="en-US" sz="3600" b="1" dirty="0">
                <a:solidFill>
                  <a:srgbClr val="0059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ADC_CLOCK_DIV_32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setup_adc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(ADC_CLOCK_INTERNAL);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2F0E73-F02F-46BD-B6CC-D00E4DF1A71E}"/>
              </a:ext>
            </a:extLst>
          </p:cNvPr>
          <p:cNvSpPr/>
          <p:nvPr/>
        </p:nvSpPr>
        <p:spPr>
          <a:xfrm>
            <a:off x="1181868" y="738772"/>
            <a:ext cx="181972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ADC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613F62-9310-4D06-9827-3B418101CC3B}"/>
              </a:ext>
            </a:extLst>
          </p:cNvPr>
          <p:cNvSpPr/>
          <p:nvPr/>
        </p:nvSpPr>
        <p:spPr>
          <a:xfrm>
            <a:off x="263989" y="3427928"/>
            <a:ext cx="443018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read_</a:t>
            </a: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</a:t>
            </a:r>
            <a:r>
              <a:rPr lang="en-US" sz="3600" b="1" dirty="0">
                <a:solidFill>
                  <a:srgbClr val="0059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lang="en-US" sz="3600" b="1">
                <a:solidFill>
                  <a:srgbClr val="0059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3600" b="1">
                <a:solidFill>
                  <a:srgbClr val="0059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adc_read_only</a:t>
            </a:r>
          </a:p>
          <a:p>
            <a:r>
              <a:rPr lang="en-US" sz="3600" b="1">
                <a:solidFill>
                  <a:srgbClr val="0059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b="1">
                <a:solidFill>
                  <a:srgbClr val="0059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ADC_START_ONLY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0F055-A7FE-4A6F-9562-FA848CB7C790}"/>
              </a:ext>
            </a:extLst>
          </p:cNvPr>
          <p:cNvSpPr/>
          <p:nvPr/>
        </p:nvSpPr>
        <p:spPr>
          <a:xfrm>
            <a:off x="302623" y="5919454"/>
            <a:ext cx="7665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set_adc_channel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36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 )  </a:t>
            </a:r>
            <a:r>
              <a:rPr lang="en-US" sz="28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: 0-15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i0.wp.com/farm5.static.flickr.com/4006/4636281718_ff8cebd146_o.png">
            <a:extLst>
              <a:ext uri="{FF2B5EF4-FFF2-40B4-BE49-F238E27FC236}">
                <a16:creationId xmlns:a16="http://schemas.microsoft.com/office/drawing/2014/main" id="{B702986C-581F-4D14-BBB7-5EB07905D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67"/>
          <a:stretch/>
        </p:blipFill>
        <p:spPr bwMode="auto">
          <a:xfrm>
            <a:off x="4508277" y="265608"/>
            <a:ext cx="7471237" cy="491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5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0D1860-26DC-4151-B897-37B28E858B8F}"/>
              </a:ext>
            </a:extLst>
          </p:cNvPr>
          <p:cNvSpPr/>
          <p:nvPr/>
        </p:nvSpPr>
        <p:spPr>
          <a:xfrm>
            <a:off x="709105" y="294614"/>
            <a:ext cx="8263801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setup_adc_ports</a:t>
            </a:r>
            <a:r>
              <a:rPr lang="en-US" sz="3200" b="1" dirty="0">
                <a:solidFill>
                  <a:srgbClr val="0059A5"/>
                </a:solidFill>
              </a:rPr>
              <a:t>(</a:t>
            </a:r>
            <a:r>
              <a:rPr lang="en-US" sz="3200" b="1" dirty="0">
                <a:solidFill>
                  <a:srgbClr val="7030A0"/>
                </a:solidFill>
              </a:rPr>
              <a:t>mode </a:t>
            </a:r>
            <a:r>
              <a:rPr lang="en-US" sz="3200" b="1" dirty="0">
                <a:solidFill>
                  <a:srgbClr val="0059A5"/>
                </a:solidFill>
              </a:rPr>
              <a:t>)</a:t>
            </a:r>
          </a:p>
          <a:p>
            <a:pPr lvl="1"/>
            <a:r>
              <a:rPr lang="en-US" sz="3200" b="1" dirty="0"/>
              <a:t>Configure pins used for ADC.</a:t>
            </a:r>
            <a:r>
              <a:rPr lang="en-US" sz="3200" b="1" dirty="0">
                <a:solidFill>
                  <a:srgbClr val="7030A0"/>
                </a:solidFill>
              </a:rPr>
              <a:t> mode </a:t>
            </a:r>
            <a:r>
              <a:rPr lang="en-US" sz="3200" b="1" dirty="0"/>
              <a:t>can be:</a:t>
            </a:r>
          </a:p>
          <a:p>
            <a:pPr lvl="1"/>
            <a:r>
              <a:rPr lang="en-US" sz="2800" b="1" dirty="0">
                <a:solidFill>
                  <a:srgbClr val="7030A0"/>
                </a:solidFill>
              </a:rPr>
              <a:t>sAN0  </a:t>
            </a:r>
            <a:r>
              <a:rPr lang="en-US" sz="2800" dirty="0"/>
              <a:t>  :  use pin AN0 to be analog pin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…</a:t>
            </a:r>
          </a:p>
          <a:p>
            <a:pPr lvl="1"/>
            <a:r>
              <a:rPr lang="en-US" sz="2800" b="1" dirty="0">
                <a:solidFill>
                  <a:srgbClr val="7030A0"/>
                </a:solidFill>
              </a:rPr>
              <a:t>sAN15 </a:t>
            </a:r>
            <a:r>
              <a:rPr lang="en-US" sz="2800" dirty="0"/>
              <a:t>:  use AN15 to be analog input</a:t>
            </a:r>
          </a:p>
          <a:p>
            <a:pPr lvl="1"/>
            <a:r>
              <a:rPr lang="nn-NO" sz="2800" b="1" dirty="0">
                <a:solidFill>
                  <a:srgbClr val="7030A0"/>
                </a:solidFill>
              </a:rPr>
              <a:t>NO_ANALOGS  </a:t>
            </a:r>
            <a:r>
              <a:rPr lang="nn-NO" sz="2800" dirty="0"/>
              <a:t>: no use any analog pin     </a:t>
            </a:r>
          </a:p>
          <a:p>
            <a:pPr lvl="1"/>
            <a:r>
              <a:rPr lang="nn-NO" sz="2800" b="1" dirty="0">
                <a:solidFill>
                  <a:srgbClr val="7030A0"/>
                </a:solidFill>
              </a:rPr>
              <a:t>ALL_ANALOG  </a:t>
            </a:r>
            <a:r>
              <a:rPr lang="nn-NO" sz="2800" dirty="0"/>
              <a:t>: all AN0 to AN15 are analog </a:t>
            </a:r>
          </a:p>
          <a:p>
            <a:pPr lvl="1"/>
            <a:r>
              <a:rPr lang="en-US" sz="2800" b="1" dirty="0">
                <a:solidFill>
                  <a:srgbClr val="7030A0"/>
                </a:solidFill>
              </a:rPr>
              <a:t>VSS_VDD        </a:t>
            </a:r>
            <a:r>
              <a:rPr lang="en-US" sz="2800" dirty="0"/>
              <a:t>: use </a:t>
            </a:r>
            <a:r>
              <a:rPr lang="en-US" sz="2800" dirty="0" err="1"/>
              <a:t>vss</a:t>
            </a:r>
            <a:r>
              <a:rPr lang="en-US" sz="2800" dirty="0"/>
              <a:t> and </a:t>
            </a:r>
            <a:r>
              <a:rPr lang="en-US" sz="2800" dirty="0" err="1"/>
              <a:t>vdd</a:t>
            </a:r>
            <a:r>
              <a:rPr lang="en-US" sz="2800" dirty="0"/>
              <a:t> as </a:t>
            </a:r>
            <a:r>
              <a:rPr lang="en-US" sz="2800" dirty="0" err="1"/>
              <a:t>vref</a:t>
            </a:r>
            <a:r>
              <a:rPr lang="en-US" sz="2800" dirty="0"/>
              <a:t>- and </a:t>
            </a:r>
            <a:r>
              <a:rPr lang="en-US" sz="2800" dirty="0" err="1"/>
              <a:t>vref</a:t>
            </a:r>
            <a:r>
              <a:rPr lang="en-US" sz="2800" dirty="0"/>
              <a:t>+</a:t>
            </a:r>
          </a:p>
          <a:p>
            <a:pPr lvl="1"/>
            <a:r>
              <a:rPr lang="en-US" sz="2800" b="1" dirty="0">
                <a:solidFill>
                  <a:srgbClr val="7030A0"/>
                </a:solidFill>
              </a:rPr>
              <a:t>VSS_VREF     </a:t>
            </a:r>
            <a:r>
              <a:rPr lang="en-US" sz="2800" dirty="0"/>
              <a:t>: </a:t>
            </a:r>
            <a:r>
              <a:rPr lang="en-US" sz="2800" dirty="0" err="1"/>
              <a:t>vref</a:t>
            </a:r>
            <a:r>
              <a:rPr lang="en-US" sz="2800" dirty="0"/>
              <a:t>- = </a:t>
            </a:r>
            <a:r>
              <a:rPr lang="en-US" sz="2800" dirty="0" err="1"/>
              <a:t>vss</a:t>
            </a:r>
            <a:r>
              <a:rPr lang="en-US" sz="2800" dirty="0"/>
              <a:t>, </a:t>
            </a:r>
            <a:r>
              <a:rPr lang="en-US" sz="2800" dirty="0" err="1"/>
              <a:t>vref</a:t>
            </a:r>
            <a:r>
              <a:rPr lang="en-US" sz="2800" dirty="0"/>
              <a:t>+  external source</a:t>
            </a:r>
          </a:p>
          <a:p>
            <a:pPr lvl="1"/>
            <a:r>
              <a:rPr lang="en-US" sz="2800" b="1" dirty="0">
                <a:solidFill>
                  <a:srgbClr val="7030A0"/>
                </a:solidFill>
              </a:rPr>
              <a:t>VREF_VREF   </a:t>
            </a:r>
            <a:r>
              <a:rPr lang="en-US" sz="2800" dirty="0"/>
              <a:t>: </a:t>
            </a:r>
            <a:r>
              <a:rPr lang="en-US" sz="2800" dirty="0" err="1"/>
              <a:t>vref</a:t>
            </a:r>
            <a:r>
              <a:rPr lang="en-US" sz="2800" dirty="0"/>
              <a:t>- and </a:t>
            </a:r>
            <a:r>
              <a:rPr lang="en-US" sz="2800" dirty="0" err="1"/>
              <a:t>vref</a:t>
            </a:r>
            <a:r>
              <a:rPr lang="en-US" sz="2800" dirty="0"/>
              <a:t>+ are external source</a:t>
            </a:r>
          </a:p>
          <a:p>
            <a:pPr lvl="1"/>
            <a:r>
              <a:rPr lang="en-US" sz="2800" b="1" dirty="0">
                <a:solidFill>
                  <a:srgbClr val="7030A0"/>
                </a:solidFill>
              </a:rPr>
              <a:t>VREF_VDD </a:t>
            </a:r>
            <a:r>
              <a:rPr lang="en-US" sz="2800" dirty="0"/>
              <a:t>: </a:t>
            </a:r>
            <a:r>
              <a:rPr lang="en-US" sz="2800" dirty="0" err="1"/>
              <a:t>vref</a:t>
            </a:r>
            <a:r>
              <a:rPr lang="en-US" sz="2800" dirty="0"/>
              <a:t>- from external source, </a:t>
            </a:r>
            <a:r>
              <a:rPr lang="en-US" sz="2800" dirty="0" err="1"/>
              <a:t>vref</a:t>
            </a:r>
            <a:r>
              <a:rPr lang="en-US" sz="2800" dirty="0"/>
              <a:t>+ = </a:t>
            </a:r>
            <a:r>
              <a:rPr lang="en-US" sz="2800" dirty="0" err="1"/>
              <a:t>vdd</a:t>
            </a:r>
            <a:endParaRPr lang="en-US" sz="2800" dirty="0"/>
          </a:p>
          <a:p>
            <a:pPr lvl="1"/>
            <a:r>
              <a:rPr lang="en-US" sz="2800" dirty="0"/>
              <a:t>Use “|” between multi-choice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834EA-7638-4A3F-84BD-7A9F2A1293F9}"/>
              </a:ext>
            </a:extLst>
          </p:cNvPr>
          <p:cNvSpPr txBox="1"/>
          <p:nvPr/>
        </p:nvSpPr>
        <p:spPr>
          <a:xfrm>
            <a:off x="861390" y="5838092"/>
            <a:ext cx="8610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SETUP_ADC_PORTS(SAN0|SAN5|VSS_VDD);</a:t>
            </a:r>
          </a:p>
        </p:txBody>
      </p:sp>
    </p:spTree>
    <p:extLst>
      <p:ext uri="{BB962C8B-B14F-4D97-AF65-F5344CB8AC3E}">
        <p14:creationId xmlns:p14="http://schemas.microsoft.com/office/powerpoint/2010/main" val="2030977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C7A392-4CE0-475F-8299-624E9C372310}"/>
              </a:ext>
            </a:extLst>
          </p:cNvPr>
          <p:cNvSpPr/>
          <p:nvPr/>
        </p:nvSpPr>
        <p:spPr>
          <a:xfrm>
            <a:off x="815546" y="1180070"/>
            <a:ext cx="8958649" cy="1526059"/>
          </a:xfrm>
          <a:prstGeom prst="rect">
            <a:avLst/>
          </a:prstGeom>
          <a:solidFill>
            <a:srgbClr val="92D050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B4CE6-4D10-4049-9786-022C48934EFC}"/>
              </a:ext>
            </a:extLst>
          </p:cNvPr>
          <p:cNvSpPr/>
          <p:nvPr/>
        </p:nvSpPr>
        <p:spPr>
          <a:xfrm>
            <a:off x="912340" y="1217141"/>
            <a:ext cx="8411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setup_adc</a:t>
            </a:r>
            <a:r>
              <a:rPr lang="en-US" sz="3600" b="1">
                <a:solidFill>
                  <a:srgbClr val="0059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ADC_CLOCK_DIV_32</a:t>
            </a:r>
            <a:r>
              <a:rPr lang="en-US" sz="3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654C4-5AEB-4C4D-A099-8040A32E2CC0}"/>
              </a:ext>
            </a:extLst>
          </p:cNvPr>
          <p:cNvSpPr/>
          <p:nvPr/>
        </p:nvSpPr>
        <p:spPr>
          <a:xfrm>
            <a:off x="912340" y="1959232"/>
            <a:ext cx="8754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setup_adc_ports</a:t>
            </a:r>
            <a:r>
              <a:rPr lang="en-US" sz="3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san0|san1|VSS_VDD</a:t>
            </a:r>
            <a:r>
              <a:rPr lang="en-US" sz="3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6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A1F60D-9665-4E9D-AD35-1A1052B26254}"/>
              </a:ext>
            </a:extLst>
          </p:cNvPr>
          <p:cNvSpPr/>
          <p:nvPr/>
        </p:nvSpPr>
        <p:spPr>
          <a:xfrm>
            <a:off x="815546" y="3061559"/>
            <a:ext cx="7151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set_adc_channel</a:t>
            </a: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36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 )  </a:t>
            </a:r>
            <a:r>
              <a:rPr lang="en-US" sz="36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 : 0 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516B79-1795-4D28-AB9A-49191B764800}"/>
              </a:ext>
            </a:extLst>
          </p:cNvPr>
          <p:cNvSpPr/>
          <p:nvPr/>
        </p:nvSpPr>
        <p:spPr>
          <a:xfrm>
            <a:off x="912340" y="4480305"/>
            <a:ext cx="4403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read_adc</a:t>
            </a:r>
            <a:r>
              <a:rPr lang="en-US" sz="3600" b="1">
                <a:solidFill>
                  <a:srgbClr val="0059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52307-A040-4035-A06D-C69C670142DA}"/>
              </a:ext>
            </a:extLst>
          </p:cNvPr>
          <p:cNvSpPr txBox="1"/>
          <p:nvPr/>
        </p:nvSpPr>
        <p:spPr>
          <a:xfrm>
            <a:off x="1970896" y="3863265"/>
            <a:ext cx="9857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ourier New" panose="02070309020205020404" pitchFamily="49" charset="0"/>
              </a:rPr>
              <a:t>// Đọc 1 kênh thì để ngoài while(true), đọc nhiều kênh thì để trong while(true)</a:t>
            </a:r>
          </a:p>
        </p:txBody>
      </p:sp>
    </p:spTree>
    <p:extLst>
      <p:ext uri="{BB962C8B-B14F-4D97-AF65-F5344CB8AC3E}">
        <p14:creationId xmlns:p14="http://schemas.microsoft.com/office/powerpoint/2010/main" val="791162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301D40-A329-45C0-B619-6218B4F73FCB}"/>
              </a:ext>
            </a:extLst>
          </p:cNvPr>
          <p:cNvSpPr/>
          <p:nvPr/>
        </p:nvSpPr>
        <p:spPr>
          <a:xfrm>
            <a:off x="757123" y="640203"/>
            <a:ext cx="48277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/>
              <a:t>   </a:t>
            </a:r>
            <a:r>
              <a:rPr lang="en-US" sz="3600" b="1"/>
              <a:t>1                  SS				</a:t>
            </a:r>
          </a:p>
          <a:p>
            <a:r>
              <a:rPr lang="en-US" sz="3600" b="1">
                <a:solidFill>
                  <a:srgbClr val="7030A0"/>
                </a:solidFill>
              </a:rPr>
              <a:t>Dout </a:t>
            </a:r>
            <a:r>
              <a:rPr lang="en-US" sz="3600" b="1">
                <a:solidFill>
                  <a:srgbClr val="FFFF00"/>
                </a:solidFill>
              </a:rPr>
              <a:t>               </a:t>
            </a:r>
            <a:r>
              <a:rPr lang="en-US" sz="3600" b="1" dirty="0"/>
              <a:t>?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Vin</a:t>
            </a:r>
          </a:p>
          <a:p>
            <a:r>
              <a:rPr lang="en-US" sz="3600" b="1"/>
              <a:t>  =&gt; </a:t>
            </a:r>
            <a:r>
              <a:rPr lang="en-US" sz="3600" b="1">
                <a:solidFill>
                  <a:srgbClr val="FF0000"/>
                </a:solidFill>
              </a:rPr>
              <a:t>Vin</a:t>
            </a:r>
            <a:r>
              <a:rPr lang="en-US" sz="3600" b="1"/>
              <a:t> </a:t>
            </a:r>
            <a:r>
              <a:rPr lang="en-US" sz="3600" b="1" dirty="0"/>
              <a:t>= </a:t>
            </a:r>
            <a:r>
              <a:rPr lang="en-US" sz="3600" b="1" dirty="0" err="1">
                <a:solidFill>
                  <a:srgbClr val="7030A0"/>
                </a:solidFill>
              </a:rPr>
              <a:t>Dout</a:t>
            </a:r>
            <a:r>
              <a:rPr lang="en-US" sz="3600" b="1"/>
              <a:t>*SS</a:t>
            </a:r>
          </a:p>
          <a:p>
            <a:endParaRPr lang="en-US" sz="4000" b="1" dirty="0">
              <a:solidFill>
                <a:srgbClr val="C00000"/>
              </a:solidFill>
            </a:endParaRPr>
          </a:p>
          <a:p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04C034-A362-4879-9B6E-728DF561F272}"/>
              </a:ext>
            </a:extLst>
          </p:cNvPr>
          <p:cNvSpPr/>
          <p:nvPr/>
        </p:nvSpPr>
        <p:spPr>
          <a:xfrm>
            <a:off x="590843" y="640203"/>
            <a:ext cx="4276579" cy="1779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DC2C2-1CDE-46B4-AE22-EAE94931087B}"/>
              </a:ext>
            </a:extLst>
          </p:cNvPr>
          <p:cNvSpPr/>
          <p:nvPr/>
        </p:nvSpPr>
        <p:spPr>
          <a:xfrm>
            <a:off x="6314049" y="640203"/>
            <a:ext cx="4276579" cy="1779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F9A74-657D-4BCA-8A84-CAD3136884D2}"/>
              </a:ext>
            </a:extLst>
          </p:cNvPr>
          <p:cNvSpPr/>
          <p:nvPr/>
        </p:nvSpPr>
        <p:spPr>
          <a:xfrm>
            <a:off x="4248443" y="778702"/>
            <a:ext cx="64172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/>
            <a:r>
              <a:rPr lang="en-US"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LM35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0mV/1°C</a:t>
            </a:r>
          </a:p>
          <a:p>
            <a:pPr lvl="6"/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1°C              0.01V</a:t>
            </a:r>
          </a:p>
          <a:p>
            <a:pPr lvl="6"/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 t°              </a:t>
            </a:r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C4D588-2830-40C9-A9C9-0EF5373B474C}"/>
                  </a:ext>
                </a:extLst>
              </p:cNvPr>
              <p:cNvSpPr/>
              <p:nvPr/>
            </p:nvSpPr>
            <p:spPr>
              <a:xfrm>
                <a:off x="2316480" y="3171996"/>
                <a:ext cx="6096000" cy="23364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3600" b="1" dirty="0">
                    <a:solidFill>
                      <a:srgbClr val="C00000"/>
                    </a:solidFill>
                  </a:rPr>
                  <a:t>t°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𝑽𝒊𝒏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rgbClr val="C00000"/>
                    </a:solidFill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𝑫𝒐𝒖𝒕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rgbClr val="C00000"/>
                    </a:solidFill>
                  </a:rPr>
                  <a:t>x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𝒗𝒓𝒆𝒇</m:t>
                                </m:r>
                              </m:e>
                              <m:sup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𝒗𝒓𝒆𝒇</m:t>
                                </m:r>
                              </m:e>
                              <m:sup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C00000"/>
                  </a:solidFill>
                </a:endParaRPr>
              </a:p>
              <a:p>
                <a:endParaRPr lang="en-US" sz="3600" b="1" dirty="0">
                  <a:solidFill>
                    <a:srgbClr val="C00000"/>
                  </a:solidFill>
                </a:endParaRPr>
              </a:p>
              <a:p>
                <a:r>
                  <a:rPr lang="en-US" sz="3600" b="1" dirty="0">
                    <a:solidFill>
                      <a:srgbClr val="C00000"/>
                    </a:solidFill>
                  </a:rPr>
                  <a:t>      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 t° </a:t>
                </a:r>
                <a:r>
                  <a:rPr lang="en-US" sz="3600" b="1" dirty="0">
                    <a:solidFill>
                      <a:srgbClr val="C0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𝑫𝒐𝒖𝒕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rgbClr val="C00000"/>
                    </a:solidFill>
                  </a:rPr>
                  <a:t>x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sSup>
                          <m:sSupPr>
                            <m:ctrlPr>
                              <a:rPr lang="en-US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p>
                        </m:sSup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𝑫𝒐𝒖𝒕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𝟎𝟒𝟔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C4D588-2830-40C9-A9C9-0EF5373B4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80" y="3171996"/>
                <a:ext cx="6096000" cy="2336409"/>
              </a:xfrm>
              <a:prstGeom prst="rect">
                <a:avLst/>
              </a:prstGeom>
              <a:blipFill>
                <a:blip r:embed="rId2"/>
                <a:stretch>
                  <a:fillRect l="-300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2FB604-537E-41E5-849F-0A3E4D36861A}"/>
              </a:ext>
            </a:extLst>
          </p:cNvPr>
          <p:cNvSpPr/>
          <p:nvPr/>
        </p:nvSpPr>
        <p:spPr>
          <a:xfrm>
            <a:off x="1927273" y="3015298"/>
            <a:ext cx="6682154" cy="27383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194B7-C4A1-4D8B-8167-3426816E26F6}"/>
              </a:ext>
            </a:extLst>
          </p:cNvPr>
          <p:cNvSpPr/>
          <p:nvPr/>
        </p:nvSpPr>
        <p:spPr>
          <a:xfrm>
            <a:off x="6314049" y="4543865"/>
            <a:ext cx="1127760" cy="112123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8A50DA-F3F8-4CFE-AAEC-E5CD7DFAD213}"/>
                  </a:ext>
                </a:extLst>
              </p:cNvPr>
              <p:cNvSpPr txBox="1"/>
              <p:nvPr/>
            </p:nvSpPr>
            <p:spPr>
              <a:xfrm>
                <a:off x="1601372" y="2419643"/>
                <a:ext cx="2739508" cy="534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00B050"/>
                    </a:solidFill>
                  </a:rPr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𝒗𝒓𝒆𝒇</m:t>
                                </m:r>
                              </m:e>
                              <m:sup>
                                <m:r>
                                  <a:rPr lang="en-US" sz="18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sz="1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US" sz="18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𝒗𝒓𝒆𝒇</m:t>
                                </m:r>
                              </m:e>
                              <m:sup>
                                <m:r>
                                  <a:rPr lang="en-US" sz="18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1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sz="1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𝑽𝒇𝒔</m:t>
                        </m:r>
                      </m:num>
                      <m:den>
                        <m:sSup>
                          <m:sSup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8A50DA-F3F8-4CFE-AAEC-E5CD7DFAD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372" y="2419643"/>
                <a:ext cx="2739508" cy="534313"/>
              </a:xfrm>
              <a:prstGeom prst="rect">
                <a:avLst/>
              </a:prstGeom>
              <a:blipFill>
                <a:blip r:embed="rId3"/>
                <a:stretch>
                  <a:fillRect l="-2004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1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/>
      <p:bldP spid="9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41B106-C083-4D72-9C95-8192F9837DF4}"/>
              </a:ext>
            </a:extLst>
          </p:cNvPr>
          <p:cNvSpPr txBox="1"/>
          <p:nvPr/>
        </p:nvSpPr>
        <p:spPr>
          <a:xfrm>
            <a:off x="445698" y="766733"/>
            <a:ext cx="11300604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" algn="just" rtl="0">
              <a:spcBef>
                <a:spcPts val="0"/>
              </a:spcBef>
              <a:spcAft>
                <a:spcPts val="335"/>
              </a:spcAft>
            </a:pP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Câu 2: (3 điểm)</a:t>
            </a:r>
            <a:endParaRPr lang="vi-VN" b="0" dirty="0">
              <a:effectLst/>
            </a:endParaRPr>
          </a:p>
          <a:p>
            <a:pPr marR="1270" algn="just" rtl="0">
              <a:spcBef>
                <a:spcPts val="0"/>
              </a:spcBef>
              <a:spcAft>
                <a:spcPts val="335"/>
              </a:spcAft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Một ứng dụng đo nhiệt độ 2 kênh, sử dụng cảm biến LM35, môi trường cần đo có nhiệt độ trong phạm vi [0</a:t>
            </a:r>
            <a:r>
              <a:rPr lang="vi-VN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 --- 95</a:t>
            </a:r>
            <a:r>
              <a:rPr lang="vi-VN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C]. Nhiệt độ được hiển thị luân phiên trên 2 LED bảy đoạn (được kết nối với PORTC &amp; PORTD). Một LED bảy đoạn khác (PORTB) </a:t>
            </a:r>
            <a:r>
              <a:rPr lang="vi-VN" sz="18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hiển thị số thứ tự của kênh nhiệt độ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Kênh 1 (AN5) hoặc Kênh 2 (AN6). Một </a:t>
            </a:r>
            <a:r>
              <a:rPr lang="vi-VN" sz="18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nút nhấn CHANNEL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(RE2) được sử dụng để chọn kênh nhiệt độ cần đo. Mặc định lúc mới bật điện là Kênh 1. Cho F</a:t>
            </a:r>
            <a:r>
              <a:rPr lang="vi-VN" sz="1800" b="0" i="0" u="none" strike="noStrike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OSC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 20 MHz. Yêu cầu nhiệt độ phải được đọc và lấy trung bình giá trị trong 100 lần trước khi hiển thị ra LED.</a:t>
            </a:r>
            <a:endParaRPr lang="vi-VN" b="0" dirty="0">
              <a:effectLst/>
            </a:endParaRPr>
          </a:p>
          <a:p>
            <a:pPr marR="127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Vẽ mạch nguyên lý hoàn chỉnh (1 điểm)</a:t>
            </a:r>
          </a:p>
          <a:p>
            <a:pPr marR="127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Vẽ lưu đồ (1 điểm)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Viết chương trình C (1 điểm)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E72311-3268-48BA-85AA-575B2C177593}"/>
                  </a:ext>
                </a:extLst>
              </p14:cNvPr>
              <p14:cNvContentPartPr/>
              <p14:nvPr/>
            </p14:nvContentPartPr>
            <p14:xfrm>
              <a:off x="4152960" y="1542960"/>
              <a:ext cx="1460880" cy="57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E72311-3268-48BA-85AA-575B2C1775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7120" y="1479600"/>
                <a:ext cx="14922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139AC7-8525-49A8-BB65-C4C6DDD4DFD7}"/>
                  </a:ext>
                </a:extLst>
              </p14:cNvPr>
              <p14:cNvContentPartPr/>
              <p14:nvPr/>
            </p14:nvContentPartPr>
            <p14:xfrm>
              <a:off x="7448400" y="1536840"/>
              <a:ext cx="667440" cy="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139AC7-8525-49A8-BB65-C4C6DDD4DF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2560" y="1473480"/>
                <a:ext cx="698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151F8A-1939-4751-ADA5-8D3491FA00E5}"/>
                  </a:ext>
                </a:extLst>
              </p14:cNvPr>
              <p14:cNvContentPartPr/>
              <p14:nvPr/>
            </p14:nvContentPartPr>
            <p14:xfrm>
              <a:off x="8439120" y="1542960"/>
              <a:ext cx="698760" cy="6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151F8A-1939-4751-ADA5-8D3491FA00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3280" y="1479600"/>
                <a:ext cx="7300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14E2BA-6C27-4655-8D1D-56B174DCA62F}"/>
                  </a:ext>
                </a:extLst>
              </p14:cNvPr>
              <p14:cNvContentPartPr/>
              <p14:nvPr/>
            </p14:nvContentPartPr>
            <p14:xfrm>
              <a:off x="9823320" y="1549440"/>
              <a:ext cx="125784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14E2BA-6C27-4655-8D1D-56B174DCA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07480" y="1486080"/>
                <a:ext cx="1289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714AE6-4C2D-402B-BDC4-1D35114430EE}"/>
                  </a:ext>
                </a:extLst>
              </p14:cNvPr>
              <p14:cNvContentPartPr/>
              <p14:nvPr/>
            </p14:nvContentPartPr>
            <p14:xfrm>
              <a:off x="584280" y="1746360"/>
              <a:ext cx="7304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714AE6-4C2D-402B-BDC4-1D35114430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440" y="1683000"/>
                <a:ext cx="761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FE54BE-7648-4216-A61B-37AF63D7EB02}"/>
                  </a:ext>
                </a:extLst>
              </p14:cNvPr>
              <p14:cNvContentPartPr/>
              <p14:nvPr/>
            </p14:nvContentPartPr>
            <p14:xfrm>
              <a:off x="603360" y="1841400"/>
              <a:ext cx="698760" cy="4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FE54BE-7648-4216-A61B-37AF63D7EB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520" y="1778040"/>
                <a:ext cx="730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0983FA-EE1F-4763-9984-4A698086F6FA}"/>
                  </a:ext>
                </a:extLst>
              </p14:cNvPr>
              <p14:cNvContentPartPr/>
              <p14:nvPr/>
            </p14:nvContentPartPr>
            <p14:xfrm>
              <a:off x="5664240" y="1835280"/>
              <a:ext cx="4320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0983FA-EE1F-4763-9984-4A698086F6F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48400" y="1771920"/>
                <a:ext cx="4633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0B431B-96A4-4660-BDEA-9E237D5BB4E9}"/>
                  </a:ext>
                </a:extLst>
              </p14:cNvPr>
              <p14:cNvContentPartPr/>
              <p14:nvPr/>
            </p14:nvContentPartPr>
            <p14:xfrm>
              <a:off x="7493040" y="1797120"/>
              <a:ext cx="482760" cy="57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0B431B-96A4-4660-BDEA-9E237D5BB4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7200" y="1733760"/>
                <a:ext cx="514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7AC78BE-9048-4F26-8F76-9056C248A2DB}"/>
                  </a:ext>
                </a:extLst>
              </p14:cNvPr>
              <p14:cNvContentPartPr/>
              <p14:nvPr/>
            </p14:nvContentPartPr>
            <p14:xfrm>
              <a:off x="8591400" y="1828800"/>
              <a:ext cx="1956240" cy="6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7AC78BE-9048-4F26-8F76-9056C248A2D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75560" y="1765440"/>
                <a:ext cx="1987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6B4AEB8-B7A6-4BBF-8334-568D6FDC86A6}"/>
                  </a:ext>
                </a:extLst>
              </p14:cNvPr>
              <p14:cNvContentPartPr/>
              <p14:nvPr/>
            </p14:nvContentPartPr>
            <p14:xfrm>
              <a:off x="10655280" y="1828800"/>
              <a:ext cx="406800" cy="32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6B4AEB8-B7A6-4BBF-8334-568D6FDC86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39440" y="1765440"/>
                <a:ext cx="438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DF0792-8BD1-459E-93A7-574371FD58DC}"/>
                  </a:ext>
                </a:extLst>
              </p14:cNvPr>
              <p14:cNvContentPartPr/>
              <p14:nvPr/>
            </p14:nvContentPartPr>
            <p14:xfrm>
              <a:off x="4184640" y="2070000"/>
              <a:ext cx="3346920" cy="7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DF0792-8BD1-459E-93A7-574371FD58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68800" y="2006640"/>
                <a:ext cx="3378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896224-B02A-4D4E-82E4-FD575FEDE2E5}"/>
                  </a:ext>
                </a:extLst>
              </p14:cNvPr>
              <p14:cNvContentPartPr/>
              <p14:nvPr/>
            </p14:nvContentPartPr>
            <p14:xfrm>
              <a:off x="1708200" y="2343240"/>
              <a:ext cx="3175200" cy="76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896224-B02A-4D4E-82E4-FD575FEDE2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92360" y="2279880"/>
                <a:ext cx="3206520" cy="2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1314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6CA21-BBDC-43E0-B2D2-7158F535F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46" y="1284668"/>
            <a:ext cx="11654307" cy="4922949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45720" indent="0">
              <a:lnSpc>
                <a:spcPct val="100000"/>
              </a:lnSpc>
              <a:buNone/>
            </a:pPr>
            <a:r>
              <a:rPr lang="vi-VN" sz="3600" b="1">
                <a:solidFill>
                  <a:schemeClr val="tx1"/>
                </a:solidFill>
              </a:rPr>
              <a:t>Tốc độ: </a:t>
            </a:r>
            <a:r>
              <a:rPr lang="vi-VN" sz="3600">
                <a:solidFill>
                  <a:schemeClr val="tx1"/>
                </a:solidFill>
              </a:rPr>
              <a:t>≤ </a:t>
            </a:r>
            <a:r>
              <a:rPr lang="vi-VN" sz="3600" b="1">
                <a:solidFill>
                  <a:schemeClr val="tx1"/>
                </a:solidFill>
              </a:rPr>
              <a:t>20MHz </a:t>
            </a:r>
            <a:r>
              <a:rPr lang="vi-VN" sz="3600">
                <a:solidFill>
                  <a:schemeClr val="tx1"/>
                </a:solidFill>
              </a:rPr>
              <a:t>(dùng dao động thạch anh bên ngoài)</a:t>
            </a:r>
            <a:br>
              <a:rPr lang="vi-VN" sz="3600">
                <a:solidFill>
                  <a:schemeClr val="tx1"/>
                </a:solidFill>
              </a:rPr>
            </a:br>
            <a:r>
              <a:rPr lang="en-US" sz="3600">
                <a:solidFill>
                  <a:schemeClr val="tx1"/>
                </a:solidFill>
              </a:rPr>
              <a:t>		</a:t>
            </a:r>
            <a:r>
              <a:rPr lang="vi-VN" sz="3600" b="1">
                <a:solidFill>
                  <a:schemeClr val="tx1"/>
                </a:solidFill>
              </a:rPr>
              <a:t>f</a:t>
            </a:r>
            <a:r>
              <a:rPr lang="en-US" sz="3600" b="1">
                <a:solidFill>
                  <a:schemeClr val="tx1"/>
                </a:solidFill>
              </a:rPr>
              <a:t> </a:t>
            </a:r>
            <a:r>
              <a:rPr lang="vi-VN" sz="3600" b="1" baseline="-25000">
                <a:solidFill>
                  <a:schemeClr val="tx1"/>
                </a:solidFill>
              </a:rPr>
              <a:t>Làm_việc </a:t>
            </a:r>
            <a:r>
              <a:rPr lang="vi-VN" sz="3600" b="1">
                <a:solidFill>
                  <a:schemeClr val="tx1"/>
                </a:solidFill>
              </a:rPr>
              <a:t>= ¼ f</a:t>
            </a:r>
            <a:r>
              <a:rPr lang="en-US" sz="3600" b="1">
                <a:solidFill>
                  <a:schemeClr val="tx1"/>
                </a:solidFill>
              </a:rPr>
              <a:t> </a:t>
            </a:r>
            <a:r>
              <a:rPr lang="vi-VN" sz="3600" b="1" baseline="-25000">
                <a:solidFill>
                  <a:schemeClr val="tx1"/>
                </a:solidFill>
              </a:rPr>
              <a:t>Thạch_Anh</a:t>
            </a:r>
            <a:br>
              <a:rPr lang="vi-VN" sz="3600" b="1">
                <a:solidFill>
                  <a:schemeClr val="tx1"/>
                </a:solidFill>
              </a:rPr>
            </a:br>
            <a:r>
              <a:rPr lang="vi-VN" sz="3600">
                <a:solidFill>
                  <a:schemeClr val="tx1"/>
                </a:solidFill>
              </a:rPr>
              <a:t>( /4 là do 1 lệnh cần phải có 4 xung dao động của thạch</a:t>
            </a:r>
            <a:r>
              <a:rPr lang="en-US" sz="3600">
                <a:solidFill>
                  <a:schemeClr val="tx1"/>
                </a:solidFill>
              </a:rPr>
              <a:t> </a:t>
            </a:r>
            <a:r>
              <a:rPr lang="vi-VN" sz="3600">
                <a:solidFill>
                  <a:schemeClr val="tx1"/>
                </a:solidFill>
              </a:rPr>
              <a:t>anh)</a:t>
            </a:r>
            <a:br>
              <a:rPr lang="vi-VN" sz="3600">
                <a:solidFill>
                  <a:schemeClr val="tx1"/>
                </a:solidFill>
              </a:rPr>
            </a:br>
            <a:r>
              <a:rPr lang="vi-VN" sz="3600">
                <a:solidFill>
                  <a:schemeClr val="tx1"/>
                </a:solidFill>
              </a:rPr>
              <a:t>f</a:t>
            </a:r>
            <a:r>
              <a:rPr lang="en-US" sz="3600">
                <a:solidFill>
                  <a:schemeClr val="tx1"/>
                </a:solidFill>
              </a:rPr>
              <a:t> </a:t>
            </a:r>
            <a:r>
              <a:rPr lang="vi-VN" sz="3600" baseline="-25000">
                <a:solidFill>
                  <a:schemeClr val="tx1"/>
                </a:solidFill>
              </a:rPr>
              <a:t>thạch_anh </a:t>
            </a:r>
            <a:r>
              <a:rPr lang="vi-VN" sz="3600">
                <a:solidFill>
                  <a:schemeClr val="tx1"/>
                </a:solidFill>
              </a:rPr>
              <a:t>= 20Mhz </a:t>
            </a:r>
            <a:r>
              <a:rPr lang="en-US" sz="360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vi-VN" sz="3600">
                <a:solidFill>
                  <a:schemeClr val="tx1"/>
                </a:solidFill>
              </a:rPr>
              <a:t> f</a:t>
            </a:r>
            <a:r>
              <a:rPr lang="en-US" sz="3600">
                <a:solidFill>
                  <a:schemeClr val="tx1"/>
                </a:solidFill>
              </a:rPr>
              <a:t> </a:t>
            </a:r>
            <a:r>
              <a:rPr lang="vi-VN" sz="3600" baseline="-25000">
                <a:solidFill>
                  <a:schemeClr val="tx1"/>
                </a:solidFill>
              </a:rPr>
              <a:t>LV</a:t>
            </a:r>
            <a:r>
              <a:rPr lang="vi-VN" sz="3600">
                <a:solidFill>
                  <a:schemeClr val="tx1"/>
                </a:solidFill>
              </a:rPr>
              <a:t> = 5 MHz </a:t>
            </a:r>
            <a:r>
              <a:rPr lang="en-US" sz="360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vi-VN" sz="3600">
                <a:solidFill>
                  <a:schemeClr val="tx1"/>
                </a:solidFill>
              </a:rPr>
              <a:t> T = 200ns</a:t>
            </a:r>
            <a:br>
              <a:rPr lang="vi-VN" sz="3600">
                <a:solidFill>
                  <a:schemeClr val="tx1"/>
                </a:solidFill>
              </a:rPr>
            </a:br>
            <a:r>
              <a:rPr lang="en-US" sz="360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vi-VN" sz="3600">
                <a:solidFill>
                  <a:schemeClr val="tx1"/>
                </a:solidFill>
              </a:rPr>
              <a:t> VĐK thực hiện được </a:t>
            </a:r>
            <a:r>
              <a:rPr lang="vi-VN" sz="3600" b="1">
                <a:solidFill>
                  <a:schemeClr val="tx1"/>
                </a:solidFill>
              </a:rPr>
              <a:t>5 triệu lệnh/1s.</a:t>
            </a:r>
            <a:r>
              <a:rPr lang="vi-VN" sz="3600">
                <a:solidFill>
                  <a:schemeClr val="tx1"/>
                </a:solidFill>
              </a:rPr>
              <a:t> </a:t>
            </a:r>
            <a:br>
              <a:rPr lang="en-US" sz="3600"/>
            </a:b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6797C-A3AF-4FB0-BC01-3BD255A1E149}"/>
              </a:ext>
            </a:extLst>
          </p:cNvPr>
          <p:cNvSpPr/>
          <p:nvPr/>
        </p:nvSpPr>
        <p:spPr>
          <a:xfrm>
            <a:off x="3035737" y="262577"/>
            <a:ext cx="66832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TIMER/COUNTER</a:t>
            </a:r>
          </a:p>
        </p:txBody>
      </p:sp>
    </p:spTree>
    <p:extLst>
      <p:ext uri="{BB962C8B-B14F-4D97-AF65-F5344CB8AC3E}">
        <p14:creationId xmlns:p14="http://schemas.microsoft.com/office/powerpoint/2010/main" val="2310323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1042F-A7DB-4BEC-938B-552A0AAA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96" y="1835056"/>
            <a:ext cx="4162425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3E4FC-23F6-48FE-9CDC-80056C47DF17}"/>
              </a:ext>
            </a:extLst>
          </p:cNvPr>
          <p:cNvSpPr/>
          <p:nvPr/>
        </p:nvSpPr>
        <p:spPr>
          <a:xfrm>
            <a:off x="697486" y="249050"/>
            <a:ext cx="66832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TIMER/COUNTER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3AF7B-2333-405F-BDFF-4017D574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2191757"/>
            <a:ext cx="4286250" cy="155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3C84C-C63E-4C77-93EC-6B2CC7B72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46" y="4320358"/>
            <a:ext cx="4181475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02956D-3898-412F-9486-536DC59D853D}"/>
              </a:ext>
            </a:extLst>
          </p:cNvPr>
          <p:cNvSpPr txBox="1"/>
          <p:nvPr/>
        </p:nvSpPr>
        <p:spPr>
          <a:xfrm>
            <a:off x="6096000" y="1519555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Timer 1: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F966-B5D9-4958-B05D-7976914EE599}"/>
              </a:ext>
            </a:extLst>
          </p:cNvPr>
          <p:cNvSpPr txBox="1"/>
          <p:nvPr/>
        </p:nvSpPr>
        <p:spPr>
          <a:xfrm>
            <a:off x="511931" y="1305812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Timer 0: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4789A-5860-40AA-8D50-96B03B17F569}"/>
              </a:ext>
            </a:extLst>
          </p:cNvPr>
          <p:cNvSpPr txBox="1"/>
          <p:nvPr/>
        </p:nvSpPr>
        <p:spPr>
          <a:xfrm>
            <a:off x="511931" y="3864754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Timer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FEFD0-0FA2-419A-A7A9-29329025856C}"/>
              </a:ext>
            </a:extLst>
          </p:cNvPr>
          <p:cNvSpPr txBox="1"/>
          <p:nvPr/>
        </p:nvSpPr>
        <p:spPr>
          <a:xfrm>
            <a:off x="5672259" y="4215060"/>
            <a:ext cx="58785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f: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thạch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t: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tr</a:t>
            </a:r>
            <a:r>
              <a:rPr lang="vi-V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n: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nạp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set_timerX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37C7FC7-FC3F-45FA-9BAA-64088BCE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05121"/>
              </p:ext>
            </p:extLst>
          </p:nvPr>
        </p:nvGraphicFramePr>
        <p:xfrm>
          <a:off x="490231" y="3389536"/>
          <a:ext cx="4724940" cy="396240"/>
        </p:xfrm>
        <a:graphic>
          <a:graphicData uri="http://schemas.openxmlformats.org/drawingml/2006/table">
            <a:tbl>
              <a:tblPr/>
              <a:tblGrid>
                <a:gridCol w="4724940">
                  <a:extLst>
                    <a:ext uri="{9D8B030D-6E8A-4147-A177-3AD203B41FA5}">
                      <a16:colId xmlns:a16="http://schemas.microsoft.com/office/drawing/2014/main" val="1467140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vi-VN" sz="200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 chia trước từ 1 đến 256</a:t>
                      </a:r>
                      <a:r>
                        <a:rPr lang="en-US" sz="200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</a:t>
                      </a:r>
                      <a:r>
                        <a:rPr lang="en-US" sz="2000" baseline="3000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200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vi-VN" sz="200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612074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64D43FA-25A3-4F44-9FD3-FFF272384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3837"/>
              </p:ext>
            </p:extLst>
          </p:nvPr>
        </p:nvGraphicFramePr>
        <p:xfrm>
          <a:off x="923263" y="5787208"/>
          <a:ext cx="2557107" cy="731520"/>
        </p:xfrm>
        <a:graphic>
          <a:graphicData uri="http://schemas.openxmlformats.org/drawingml/2006/table">
            <a:tbl>
              <a:tblPr/>
              <a:tblGrid>
                <a:gridCol w="2557107">
                  <a:extLst>
                    <a:ext uri="{9D8B030D-6E8A-4147-A177-3AD203B41FA5}">
                      <a16:colId xmlns:a16="http://schemas.microsoft.com/office/drawing/2014/main" val="36479497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Ct: 1 hoặc 4 hoặc 16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449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Cs: 1 </a:t>
                      </a:r>
                      <a:r>
                        <a:rPr lang="en-US" b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16</a:t>
                      </a:r>
                      <a:endParaRPr lang="en-US" b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57619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DE5B199-BBCA-4A0E-8B9A-30BD60F8E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2957"/>
              </p:ext>
            </p:extLst>
          </p:nvPr>
        </p:nvGraphicFramePr>
        <p:xfrm>
          <a:off x="6418224" y="3612214"/>
          <a:ext cx="3696138" cy="457200"/>
        </p:xfrm>
        <a:graphic>
          <a:graphicData uri="http://schemas.openxmlformats.org/drawingml/2006/table">
            <a:tbl>
              <a:tblPr/>
              <a:tblGrid>
                <a:gridCol w="3696138">
                  <a:extLst>
                    <a:ext uri="{9D8B030D-6E8A-4147-A177-3AD203B41FA5}">
                      <a16:colId xmlns:a16="http://schemas.microsoft.com/office/drawing/2014/main" val="1467140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vi-VN" sz="240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 chia trước </a:t>
                      </a:r>
                      <a:r>
                        <a:rPr lang="en-US" sz="240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1 2 4 8</a:t>
                      </a:r>
                      <a:endParaRPr lang="vi-VN" sz="240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612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88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DC45A4-3B3D-43DB-BDA1-72F7FF8C817C}"/>
              </a:ext>
            </a:extLst>
          </p:cNvPr>
          <p:cNvSpPr txBox="1"/>
          <p:nvPr/>
        </p:nvSpPr>
        <p:spPr>
          <a:xfrm>
            <a:off x="8765060" y="416867"/>
            <a:ext cx="3147015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T1_DISABLED</a:t>
            </a:r>
          </a:p>
          <a:p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T1_INTERNAL </a:t>
            </a:r>
          </a:p>
          <a:p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T1_EXTERNAL </a:t>
            </a:r>
          </a:p>
          <a:p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T1_DIV_BY_1</a:t>
            </a:r>
          </a:p>
          <a:p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T1_DIV_BY_2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T1_DIV_BY_4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T1_DIV_BY_8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E6BBF-13BE-4293-AC47-F54117528EC4}"/>
              </a:ext>
            </a:extLst>
          </p:cNvPr>
          <p:cNvSpPr txBox="1"/>
          <p:nvPr/>
        </p:nvSpPr>
        <p:spPr>
          <a:xfrm>
            <a:off x="411892" y="370701"/>
            <a:ext cx="459613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LỆNH:</a:t>
            </a:r>
          </a:p>
          <a:p>
            <a:pPr lvl="1"/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SETUP_TIMER_</a:t>
            </a:r>
            <a:r>
              <a:rPr lang="en-US" sz="32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SET_TIMER</a:t>
            </a:r>
            <a:r>
              <a:rPr lang="en-US" sz="32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(nạp);</a:t>
            </a:r>
          </a:p>
          <a:p>
            <a:pPr lvl="1"/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GET_TIMER</a:t>
            </a:r>
            <a:r>
              <a:rPr lang="en-US" sz="32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ABBD5-5BC7-4C28-97C5-EAF052181F1B}"/>
              </a:ext>
            </a:extLst>
          </p:cNvPr>
          <p:cNvSpPr txBox="1"/>
          <p:nvPr/>
        </p:nvSpPr>
        <p:spPr>
          <a:xfrm>
            <a:off x="5066171" y="438318"/>
            <a:ext cx="3640740" cy="2062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T0_INTERNAL </a:t>
            </a:r>
          </a:p>
          <a:p>
            <a:r>
              <a:rPr lang="en-US" sz="32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T0_EXT_L_TO_H </a:t>
            </a:r>
          </a:p>
          <a:p>
            <a:r>
              <a:rPr lang="en-US" sz="32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T0_DIV_1</a:t>
            </a:r>
          </a:p>
          <a:p>
            <a:r>
              <a:rPr lang="en-US" sz="32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6C298-F840-430E-ACC6-70B09F269DE4}"/>
              </a:ext>
            </a:extLst>
          </p:cNvPr>
          <p:cNvSpPr txBox="1"/>
          <p:nvPr/>
        </p:nvSpPr>
        <p:spPr>
          <a:xfrm>
            <a:off x="5066171" y="2593442"/>
            <a:ext cx="3640740" cy="2062103"/>
          </a:xfrm>
          <a:prstGeom prst="rect">
            <a:avLst/>
          </a:prstGeom>
          <a:solidFill>
            <a:srgbClr val="61D6FF"/>
          </a:solidFill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T2_disableD  </a:t>
            </a:r>
          </a:p>
          <a:p>
            <a:r>
              <a:rPr lang="en-US" sz="3200" b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T2_DIV_BY_1</a:t>
            </a:r>
          </a:p>
          <a:p>
            <a:r>
              <a:rPr lang="en-US" sz="3200" b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T2_DIV_BY_4</a:t>
            </a:r>
          </a:p>
          <a:p>
            <a:r>
              <a:rPr lang="en-US" sz="3200" b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T2_DIV_BY_16</a:t>
            </a:r>
            <a:endParaRPr lang="en-US" sz="320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D793A-8094-4828-B741-9F665B439584}"/>
              </a:ext>
            </a:extLst>
          </p:cNvPr>
          <p:cNvSpPr txBox="1"/>
          <p:nvPr/>
        </p:nvSpPr>
        <p:spPr>
          <a:xfrm>
            <a:off x="416011" y="4448740"/>
            <a:ext cx="98123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Vd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3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SETUP_TIMER_0(T0_EXT_L_TO_H|T0_DIV_1);</a:t>
            </a:r>
          </a:p>
          <a:p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SETUP_TIMER_1(T1_INTERNAL|T1_DIV_BY_8);</a:t>
            </a:r>
          </a:p>
          <a:p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SETUP_TIMER_2(T2_DIV_BY_8,250,7);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E4AF21-0C44-4CFF-955F-928D421661F6}"/>
              </a:ext>
            </a:extLst>
          </p:cNvPr>
          <p:cNvSpPr/>
          <p:nvPr/>
        </p:nvSpPr>
        <p:spPr>
          <a:xfrm>
            <a:off x="190204" y="2633342"/>
            <a:ext cx="49776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SETUP_TIMER_0(MODE|BC);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SETUP_TIMER_1(MODE|BC);</a:t>
            </a:r>
          </a:p>
          <a:p>
            <a:r>
              <a:rPr lang="en-US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SETUP_TIMER_2(BCT,PR2,BCS)</a:t>
            </a:r>
          </a:p>
        </p:txBody>
      </p:sp>
    </p:spTree>
    <p:extLst>
      <p:ext uri="{BB962C8B-B14F-4D97-AF65-F5344CB8AC3E}">
        <p14:creationId xmlns:p14="http://schemas.microsoft.com/office/powerpoint/2010/main" val="32490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8E64A-C83B-496E-82B6-503AD23384B9}"/>
              </a:ext>
            </a:extLst>
          </p:cNvPr>
          <p:cNvSpPr/>
          <p:nvPr/>
        </p:nvSpPr>
        <p:spPr>
          <a:xfrm>
            <a:off x="973762" y="970691"/>
            <a:ext cx="5166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600" b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vi-VN" sz="3600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Làm_việc </a:t>
            </a:r>
            <a:r>
              <a:rPr lang="vi-VN" sz="3600" b="1">
                <a:latin typeface="Courier New" panose="02070309020205020404" pitchFamily="49" charset="0"/>
                <a:cs typeface="Courier New" panose="02070309020205020404" pitchFamily="49" charset="0"/>
              </a:rPr>
              <a:t>= ¼ f</a:t>
            </a:r>
            <a:r>
              <a:rPr lang="vi-VN" sz="3600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Thạch_Anh</a:t>
            </a:r>
            <a:endParaRPr lang="en-US" sz="3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F708B9-E8AE-4D3B-8733-A80FB894CAAC}"/>
              </a:ext>
            </a:extLst>
          </p:cNvPr>
          <p:cNvSpPr/>
          <p:nvPr/>
        </p:nvSpPr>
        <p:spPr>
          <a:xfrm>
            <a:off x="973762" y="1749166"/>
            <a:ext cx="77332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b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vi-VN" sz="3200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thạch_anh </a:t>
            </a:r>
            <a:r>
              <a:rPr lang="vi-VN" sz="3200" b="1">
                <a:latin typeface="Courier New" panose="02070309020205020404" pitchFamily="49" charset="0"/>
                <a:cs typeface="Courier New" panose="02070309020205020404" pitchFamily="49" charset="0"/>
              </a:rPr>
              <a:t>= 20Mhz </a:t>
            </a:r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vi-VN" sz="3200" b="1"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  <a:r>
              <a:rPr lang="vi-VN" sz="3200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LV</a:t>
            </a:r>
            <a:r>
              <a:rPr lang="vi-VN" sz="3200" b="1">
                <a:latin typeface="Courier New" panose="02070309020205020404" pitchFamily="49" charset="0"/>
                <a:cs typeface="Courier New" panose="02070309020205020404" pitchFamily="49" charset="0"/>
              </a:rPr>
              <a:t> = 5 MHz</a:t>
            </a:r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32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E6CFD7-7B7E-490C-99A2-5059D61E8E8F}"/>
              </a:ext>
            </a:extLst>
          </p:cNvPr>
          <p:cNvGrpSpPr/>
          <p:nvPr/>
        </p:nvGrpSpPr>
        <p:grpSpPr>
          <a:xfrm>
            <a:off x="467135" y="2868995"/>
            <a:ext cx="6353795" cy="846386"/>
            <a:chOff x="467135" y="2868995"/>
            <a:chExt cx="6353795" cy="84638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E8BDB7-A509-48E5-98D2-624FD2160552}"/>
                </a:ext>
              </a:extLst>
            </p:cNvPr>
            <p:cNvSpPr/>
            <p:nvPr/>
          </p:nvSpPr>
          <p:spPr>
            <a:xfrm>
              <a:off x="467135" y="3167390"/>
              <a:ext cx="262123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vi-VN" sz="2800" b="1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LV</a:t>
              </a:r>
              <a:r>
                <a:rPr lang="vi-VN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 = 5 MHz</a:t>
              </a:r>
              <a:r>
                <a:rPr lang="en-US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sz="28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BB50AD4-DAC1-41E8-A7D6-0EFF25E3C326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3088365" y="3429000"/>
              <a:ext cx="1384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3608DA-A4C4-4292-AB6F-040548E0FB45}"/>
                </a:ext>
              </a:extLst>
            </p:cNvPr>
            <p:cNvSpPr/>
            <p:nvPr/>
          </p:nvSpPr>
          <p:spPr>
            <a:xfrm>
              <a:off x="4473146" y="3192161"/>
              <a:ext cx="23477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800" b="1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vi-VN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en-US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 625k</a:t>
              </a:r>
              <a:r>
                <a:rPr lang="vi-VN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Hz</a:t>
              </a:r>
              <a:r>
                <a:rPr lang="en-US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sz="2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42638-D7C1-469B-86E9-8A4C90AA49C8}"/>
                </a:ext>
              </a:extLst>
            </p:cNvPr>
            <p:cNvSpPr txBox="1"/>
            <p:nvPr/>
          </p:nvSpPr>
          <p:spPr>
            <a:xfrm>
              <a:off x="3391065" y="2868995"/>
              <a:ext cx="779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FF0000"/>
                  </a:solidFill>
                </a:rPr>
                <a:t>÷ 8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DC2BB7-433B-4C44-893D-03257DF8E93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820930" y="3453771"/>
            <a:ext cx="124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3A9F731-9930-467D-9740-B4848F1068CF}"/>
              </a:ext>
            </a:extLst>
          </p:cNvPr>
          <p:cNvSpPr/>
          <p:nvPr/>
        </p:nvSpPr>
        <p:spPr>
          <a:xfrm>
            <a:off x="8125432" y="3192276"/>
            <a:ext cx="2068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800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2800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 16 us</a:t>
            </a:r>
            <a:endParaRPr lang="en-US" sz="2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C15142-5236-45FB-B1F7-8FB5A0AD5054}"/>
              </a:ext>
            </a:extLst>
          </p:cNvPr>
          <p:cNvGrpSpPr/>
          <p:nvPr/>
        </p:nvGrpSpPr>
        <p:grpSpPr>
          <a:xfrm>
            <a:off x="5786484" y="3900730"/>
            <a:ext cx="4407840" cy="1021958"/>
            <a:chOff x="5786484" y="3900730"/>
            <a:chExt cx="4407840" cy="1021958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FDAD6B-6AA2-4ACF-9E27-687FACCE6397}"/>
                </a:ext>
              </a:extLst>
            </p:cNvPr>
            <p:cNvSpPr/>
            <p:nvPr/>
          </p:nvSpPr>
          <p:spPr>
            <a:xfrm>
              <a:off x="8125432" y="3900730"/>
              <a:ext cx="2068892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2800" b="1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vi-VN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en-US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 16 us</a:t>
              </a:r>
              <a:endParaRPr lang="en-US" sz="2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93C4B3-2FAA-45DC-83DA-5D6150A17921}"/>
                </a:ext>
              </a:extLst>
            </p:cNvPr>
            <p:cNvSpPr/>
            <p:nvPr/>
          </p:nvSpPr>
          <p:spPr>
            <a:xfrm>
              <a:off x="5786484" y="3900962"/>
              <a:ext cx="234778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1 xung</a:t>
              </a:r>
              <a:endParaRPr lang="en-US" sz="2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3495EB-F392-4791-8AA8-5B588B10F639}"/>
                </a:ext>
              </a:extLst>
            </p:cNvPr>
            <p:cNvSpPr/>
            <p:nvPr/>
          </p:nvSpPr>
          <p:spPr>
            <a:xfrm>
              <a:off x="5786484" y="4399468"/>
              <a:ext cx="2554326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? xung</a:t>
              </a:r>
              <a:endParaRPr lang="en-US" sz="2800">
                <a:solidFill>
                  <a:srgbClr val="FF000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BA8AEB-BBC9-4854-99AF-99F9C2DA79D2}"/>
                </a:ext>
              </a:extLst>
            </p:cNvPr>
            <p:cNvSpPr/>
            <p:nvPr/>
          </p:nvSpPr>
          <p:spPr>
            <a:xfrm>
              <a:off x="8125432" y="4399468"/>
              <a:ext cx="2068892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2800" b="1" baseline="-2500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vi-VN" sz="2800" b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en-US" sz="2800" b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1s</a:t>
              </a:r>
              <a:endParaRPr lang="en-US" sz="2800">
                <a:solidFill>
                  <a:srgbClr val="00B05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3E030D-0A11-4799-9049-6A3F46525531}"/>
              </a:ext>
            </a:extLst>
          </p:cNvPr>
          <p:cNvGrpSpPr/>
          <p:nvPr/>
        </p:nvGrpSpPr>
        <p:grpSpPr>
          <a:xfrm>
            <a:off x="646463" y="4712106"/>
            <a:ext cx="6840211" cy="834028"/>
            <a:chOff x="956987" y="4676400"/>
            <a:chExt cx="6840211" cy="8340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E6D499-4F2A-4B13-9818-6E40BEA0C578}"/>
                </a:ext>
              </a:extLst>
            </p:cNvPr>
            <p:cNvSpPr/>
            <p:nvPr/>
          </p:nvSpPr>
          <p:spPr>
            <a:xfrm>
              <a:off x="956987" y="4979368"/>
              <a:ext cx="26902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625000 xung</a:t>
              </a:r>
              <a:endParaRPr lang="en-US" sz="280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70B4D6-C3D0-491B-9000-9371F7177463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3647238" y="5240978"/>
              <a:ext cx="13943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ECFA30-ADB9-44BE-9931-FF5EF994BC6B}"/>
                </a:ext>
              </a:extLst>
            </p:cNvPr>
            <p:cNvSpPr txBox="1"/>
            <p:nvPr/>
          </p:nvSpPr>
          <p:spPr>
            <a:xfrm>
              <a:off x="3926832" y="4676400"/>
              <a:ext cx="9877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FF0000"/>
                  </a:solidFill>
                </a:rPr>
                <a:t>÷ 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B01A35-F4E7-4584-9A2F-FB1C823C36E3}"/>
                </a:ext>
              </a:extLst>
            </p:cNvPr>
            <p:cNvSpPr/>
            <p:nvPr/>
          </p:nvSpPr>
          <p:spPr>
            <a:xfrm>
              <a:off x="5106947" y="4987208"/>
              <a:ext cx="26902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>
                  <a:latin typeface="Courier New" panose="02070309020205020404" pitchFamily="49" charset="0"/>
                  <a:cs typeface="Courier New" panose="02070309020205020404" pitchFamily="49" charset="0"/>
                </a:rPr>
                <a:t>62500 xung</a:t>
              </a:r>
              <a:endParaRPr lang="en-US" sz="2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94F5DE2-D5BF-4A4C-A4E1-0C007453736D}"/>
              </a:ext>
            </a:extLst>
          </p:cNvPr>
          <p:cNvSpPr/>
          <p:nvPr/>
        </p:nvSpPr>
        <p:spPr>
          <a:xfrm>
            <a:off x="546785" y="4348775"/>
            <a:ext cx="35993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 1: 65536</a:t>
            </a:r>
            <a:endParaRPr lang="en-US" sz="2800">
              <a:solidFill>
                <a:srgbClr val="00B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C90CDA-9C72-4C37-8090-473F55128D47}"/>
              </a:ext>
            </a:extLst>
          </p:cNvPr>
          <p:cNvSpPr/>
          <p:nvPr/>
        </p:nvSpPr>
        <p:spPr>
          <a:xfrm>
            <a:off x="547175" y="5691961"/>
            <a:ext cx="7138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Đặt tr</a:t>
            </a:r>
            <a:r>
              <a:rPr lang="vi-VN" sz="2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ư</a:t>
            </a:r>
            <a:r>
              <a:rPr lang="en-US" sz="2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ớc: 65536 – 62500 = 3036</a:t>
            </a:r>
            <a:endParaRPr lang="en-US" sz="2800">
              <a:solidFill>
                <a:srgbClr val="00B05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83BE1B-9C09-40E7-B4A4-5AB0A2082460}"/>
              </a:ext>
            </a:extLst>
          </p:cNvPr>
          <p:cNvSpPr/>
          <p:nvPr/>
        </p:nvSpPr>
        <p:spPr>
          <a:xfrm>
            <a:off x="11416619" y="1304163"/>
            <a:ext cx="369405" cy="5010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08C4EA-FA1B-4782-8C6C-16DC73C5A5EF}"/>
              </a:ext>
            </a:extLst>
          </p:cNvPr>
          <p:cNvSpPr/>
          <p:nvPr/>
        </p:nvSpPr>
        <p:spPr>
          <a:xfrm>
            <a:off x="10778612" y="1304163"/>
            <a:ext cx="370291" cy="39803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7F8CE3-4BAD-45BD-9542-E55F229E3F36}"/>
              </a:ext>
            </a:extLst>
          </p:cNvPr>
          <p:cNvSpPr/>
          <p:nvPr/>
        </p:nvSpPr>
        <p:spPr>
          <a:xfrm>
            <a:off x="10588899" y="837410"/>
            <a:ext cx="1258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65536</a:t>
            </a:r>
            <a:endParaRPr lang="en-US" sz="2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FD4D5-7A1F-4EF5-B1CF-2F7E1F272EAC}"/>
              </a:ext>
            </a:extLst>
          </p:cNvPr>
          <p:cNvSpPr/>
          <p:nvPr/>
        </p:nvSpPr>
        <p:spPr>
          <a:xfrm>
            <a:off x="10452432" y="5168741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3036</a:t>
            </a:r>
            <a:endParaRPr lang="en-US" sz="28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044AC6-C452-4BED-87ED-ECAFB03919C1}"/>
              </a:ext>
            </a:extLst>
          </p:cNvPr>
          <p:cNvSpPr txBox="1"/>
          <p:nvPr/>
        </p:nvSpPr>
        <p:spPr>
          <a:xfrm>
            <a:off x="401490" y="390606"/>
            <a:ext cx="5979150" cy="461665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 thời 1s dùng timer 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BA2543-004E-492D-8F8B-6917F5D81215}"/>
              </a:ext>
            </a:extLst>
          </p:cNvPr>
          <p:cNvGrpSpPr/>
          <p:nvPr/>
        </p:nvGrpSpPr>
        <p:grpSpPr>
          <a:xfrm>
            <a:off x="3123315" y="2317350"/>
            <a:ext cx="1314784" cy="1341055"/>
            <a:chOff x="3123315" y="2317350"/>
            <a:chExt cx="1314784" cy="134105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AFD610-F3D6-45CD-84D9-FB69F8A64E24}"/>
                </a:ext>
              </a:extLst>
            </p:cNvPr>
            <p:cNvSpPr/>
            <p:nvPr/>
          </p:nvSpPr>
          <p:spPr>
            <a:xfrm>
              <a:off x="3342938" y="2813803"/>
              <a:ext cx="875539" cy="844602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D2220-DB55-46BB-8C51-0AE0EF6E50A7}"/>
                </a:ext>
              </a:extLst>
            </p:cNvPr>
            <p:cNvSpPr txBox="1"/>
            <p:nvPr/>
          </p:nvSpPr>
          <p:spPr>
            <a:xfrm>
              <a:off x="3123315" y="2317350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7030A0"/>
                  </a:solidFill>
                </a:rPr>
                <a:t>bộ chia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8576C6-E2E0-42B2-A8F8-9D9DE42B6C53}"/>
              </a:ext>
            </a:extLst>
          </p:cNvPr>
          <p:cNvGrpSpPr/>
          <p:nvPr/>
        </p:nvGrpSpPr>
        <p:grpSpPr>
          <a:xfrm>
            <a:off x="3669374" y="4198274"/>
            <a:ext cx="875539" cy="1323647"/>
            <a:chOff x="3669374" y="4198274"/>
            <a:chExt cx="875539" cy="1323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8760AC-224E-4668-84E9-7DE5DDD19636}"/>
                </a:ext>
              </a:extLst>
            </p:cNvPr>
            <p:cNvSpPr/>
            <p:nvPr/>
          </p:nvSpPr>
          <p:spPr>
            <a:xfrm>
              <a:off x="3669374" y="4677319"/>
              <a:ext cx="875539" cy="844602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E0D9F-9517-458E-847D-AE0904777858}"/>
                </a:ext>
              </a:extLst>
            </p:cNvPr>
            <p:cNvSpPr txBox="1"/>
            <p:nvPr/>
          </p:nvSpPr>
          <p:spPr>
            <a:xfrm>
              <a:off x="3726428" y="4198274"/>
              <a:ext cx="7216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7030A0"/>
                  </a:solidFill>
                </a:rPr>
                <a:t>bdt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10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/>
      <p:bldP spid="30" grpId="0"/>
      <p:bldP spid="31" grpId="0"/>
      <p:bldP spid="33" grpId="0" animBg="1"/>
      <p:bldP spid="32" grpId="0" animBg="1"/>
      <p:bldP spid="34" grpId="0"/>
      <p:bldP spid="35" grpId="0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447AD-CE4A-4C58-9467-B78C891974CD}"/>
              </a:ext>
            </a:extLst>
          </p:cNvPr>
          <p:cNvSpPr txBox="1"/>
          <p:nvPr/>
        </p:nvSpPr>
        <p:spPr>
          <a:xfrm>
            <a:off x="379828" y="243512"/>
            <a:ext cx="8204490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main ()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T1_INTERNAL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T1_DIV_BY_***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set_timer1(***);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(true)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TMR1IF==1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Tràn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set_timer1(***);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TMR1IF=0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if(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==***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{	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//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Công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việc</a:t>
            </a: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6067BE-E23E-43B9-9C92-7826DD469D24}"/>
              </a:ext>
            </a:extLst>
          </p:cNvPr>
          <p:cNvCxnSpPr/>
          <p:nvPr/>
        </p:nvCxnSpPr>
        <p:spPr>
          <a:xfrm flipV="1">
            <a:off x="4135902" y="2053883"/>
            <a:ext cx="3671667" cy="11816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2B0AAC-3BC6-43EA-8F96-63496356A341}"/>
              </a:ext>
            </a:extLst>
          </p:cNvPr>
          <p:cNvCxnSpPr>
            <a:cxnSpLocks/>
          </p:cNvCxnSpPr>
          <p:nvPr/>
        </p:nvCxnSpPr>
        <p:spPr>
          <a:xfrm>
            <a:off x="3334043" y="1730326"/>
            <a:ext cx="4473526" cy="19694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FE3F9D-C7AB-479A-BBBE-A71D5517689B}"/>
              </a:ext>
            </a:extLst>
          </p:cNvPr>
          <p:cNvSpPr txBox="1"/>
          <p:nvPr/>
        </p:nvSpPr>
        <p:spPr>
          <a:xfrm>
            <a:off x="7906043" y="1786597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nạp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95E6B7-9F2F-4DA4-A280-FEE2A17F4693}"/>
              </a:ext>
            </a:extLst>
          </p:cNvPr>
          <p:cNvCxnSpPr>
            <a:cxnSpLocks/>
          </p:cNvCxnSpPr>
          <p:nvPr/>
        </p:nvCxnSpPr>
        <p:spPr>
          <a:xfrm>
            <a:off x="7338646" y="1371600"/>
            <a:ext cx="125671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21D2E9-CE8C-4872-B4CD-8E2E9AB91426}"/>
              </a:ext>
            </a:extLst>
          </p:cNvPr>
          <p:cNvSpPr txBox="1"/>
          <p:nvPr/>
        </p:nvSpPr>
        <p:spPr>
          <a:xfrm>
            <a:off x="8595360" y="1055879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Bộ chia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4FE41-6D57-4B79-94D5-62D7AEC047EB}"/>
              </a:ext>
            </a:extLst>
          </p:cNvPr>
          <p:cNvCxnSpPr>
            <a:cxnSpLocks/>
          </p:cNvCxnSpPr>
          <p:nvPr/>
        </p:nvCxnSpPr>
        <p:spPr>
          <a:xfrm>
            <a:off x="3688080" y="3954356"/>
            <a:ext cx="4815839" cy="97067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89A52F-AC23-41F0-A163-6DF5A9FF8B81}"/>
              </a:ext>
            </a:extLst>
          </p:cNvPr>
          <p:cNvSpPr txBox="1"/>
          <p:nvPr/>
        </p:nvSpPr>
        <p:spPr>
          <a:xfrm>
            <a:off x="8503919" y="4586027"/>
            <a:ext cx="204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Số lần tràn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FC4A-2DA7-456C-8E19-5089D727CF0C}"/>
              </a:ext>
            </a:extLst>
          </p:cNvPr>
          <p:cNvSpPr txBox="1"/>
          <p:nvPr/>
        </p:nvSpPr>
        <p:spPr>
          <a:xfrm>
            <a:off x="8285872" y="2482398"/>
            <a:ext cx="3906128" cy="120032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#bit TMR0IF =0x0b.2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#bit TMR1IF =0x0c.0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#bit TMR2IF =0x0c.1</a:t>
            </a:r>
          </a:p>
        </p:txBody>
      </p:sp>
    </p:spTree>
    <p:extLst>
      <p:ext uri="{BB962C8B-B14F-4D97-AF65-F5344CB8AC3E}">
        <p14:creationId xmlns:p14="http://schemas.microsoft.com/office/powerpoint/2010/main" val="826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" grpId="0"/>
      <p:bldP spid="17" grpId="0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2A839-2D50-4494-96B9-5ADBFA0BA690}"/>
              </a:ext>
            </a:extLst>
          </p:cNvPr>
          <p:cNvSpPr txBox="1"/>
          <p:nvPr/>
        </p:nvSpPr>
        <p:spPr>
          <a:xfrm>
            <a:off x="562707" y="675249"/>
            <a:ext cx="1082810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main ()</a:t>
            </a:r>
          </a:p>
          <a:p>
            <a:r>
              <a:rPr lang="en-US" sz="32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setup_timer_0</a:t>
            </a:r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T0_EXT_H_TO_L</a:t>
            </a:r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32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T0_DIV_1</a:t>
            </a:r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set_timer0(0);</a:t>
            </a:r>
          </a:p>
          <a:p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(true)</a:t>
            </a:r>
          </a:p>
          <a:p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32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 </a:t>
            </a:r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= get_timer0();</a:t>
            </a:r>
          </a:p>
          <a:p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		if(</a:t>
            </a:r>
            <a:r>
              <a:rPr lang="en-US" sz="32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dem==1</a:t>
            </a:r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		{	set_timer0(0);</a:t>
            </a:r>
          </a:p>
          <a:p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			sp++; }</a:t>
            </a:r>
          </a:p>
          <a:p>
            <a:r>
              <a:rPr 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32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26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CF7AF-F44D-489D-BE1D-DA522ACE5B43}"/>
              </a:ext>
            </a:extLst>
          </p:cNvPr>
          <p:cNvSpPr/>
          <p:nvPr/>
        </p:nvSpPr>
        <p:spPr>
          <a:xfrm>
            <a:off x="365762" y="758884"/>
            <a:ext cx="1251421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b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vi-VN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set_tris_a(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b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setup_timer_0(T0_EXT_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H_TO_L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|T0_DIV_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set_timer0(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//Đặt trước số đếm</a:t>
            </a:r>
            <a:b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set_tris_c(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sz="2000" b="1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setup_timer_1(T1_EXTERNAL|T1_DIV_BY_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set_timer1(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// Đặt trước số đếm</a:t>
            </a:r>
            <a:b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vi-VN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if(sp0&gt;=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)set_timer0(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b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sp0= get_timer0(); </a:t>
            </a:r>
            <a:b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sp0x= (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)-sp0; // Nếu đếm xuống</a:t>
            </a:r>
            <a:b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if(sp1&gt;=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)set_timer1(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b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sp1= get_timer1(); </a:t>
            </a:r>
            <a:b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sp1x= (</a:t>
            </a:r>
            <a:r>
              <a:rPr lang="vi-VN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r>
              <a:rPr lang="vi-VN" sz="20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)-sp1; </a:t>
            </a:r>
            <a: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Nếu đếm xuống</a:t>
            </a:r>
            <a:br>
              <a:rPr lang="vi-V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Thực thi các công việc khác ở đây</a:t>
            </a:r>
            <a:br>
              <a:rPr lang="vi-VN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vi-VN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vi-VN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52754-AC37-425F-8405-8BCAE3F55F5F}"/>
              </a:ext>
            </a:extLst>
          </p:cNvPr>
          <p:cNvSpPr txBox="1"/>
          <p:nvPr/>
        </p:nvSpPr>
        <p:spPr>
          <a:xfrm>
            <a:off x="365762" y="297219"/>
            <a:ext cx="5979150" cy="461665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Đếm lên/xuống dung counter0/1</a:t>
            </a:r>
          </a:p>
        </p:txBody>
      </p:sp>
    </p:spTree>
    <p:extLst>
      <p:ext uri="{BB962C8B-B14F-4D97-AF65-F5344CB8AC3E}">
        <p14:creationId xmlns:p14="http://schemas.microsoft.com/office/powerpoint/2010/main" val="2732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A47010-F6EE-4440-857E-8DA12BC9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8" y="670120"/>
            <a:ext cx="11604864" cy="17148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86F9200-3BE4-47C1-BDEC-53ACD3D8FF5B}"/>
              </a:ext>
            </a:extLst>
          </p:cNvPr>
          <p:cNvGrpSpPr/>
          <p:nvPr/>
        </p:nvGrpSpPr>
        <p:grpSpPr>
          <a:xfrm>
            <a:off x="293568" y="2844225"/>
            <a:ext cx="11604864" cy="2825245"/>
            <a:chOff x="293568" y="2844225"/>
            <a:chExt cx="11604864" cy="28252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58CC89-3C61-47AD-AE08-730DA6D63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68" y="2896626"/>
              <a:ext cx="11604864" cy="277284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5B87BD-61B4-4317-BFB1-2D2F36110E8B}"/>
                </a:ext>
              </a:extLst>
            </p:cNvPr>
            <p:cNvSpPr txBox="1"/>
            <p:nvPr/>
          </p:nvSpPr>
          <p:spPr>
            <a:xfrm>
              <a:off x="7001693" y="2844225"/>
              <a:ext cx="45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A7C8CF-7B44-414D-9E4B-450D64E665F7}"/>
                </a:ext>
              </a:extLst>
            </p:cNvPr>
            <p:cNvSpPr txBox="1"/>
            <p:nvPr/>
          </p:nvSpPr>
          <p:spPr>
            <a:xfrm>
              <a:off x="4175762" y="3136612"/>
              <a:ext cx="45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3D5687-440C-4A97-96FE-009D4AE4DCAE}"/>
              </a:ext>
            </a:extLst>
          </p:cNvPr>
          <p:cNvSpPr txBox="1"/>
          <p:nvPr/>
        </p:nvSpPr>
        <p:spPr>
          <a:xfrm>
            <a:off x="457200" y="2365929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Code: ON_TAP_BUOI_2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9D95D-C1EF-48D5-BCE0-9F78FE6A025B}"/>
              </a:ext>
            </a:extLst>
          </p:cNvPr>
          <p:cNvSpPr txBox="1"/>
          <p:nvPr/>
        </p:nvSpPr>
        <p:spPr>
          <a:xfrm>
            <a:off x="457200" y="572187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Code: ON_TAP_BUOI_2_BAI_2</a:t>
            </a:r>
          </a:p>
        </p:txBody>
      </p:sp>
    </p:spTree>
    <p:extLst>
      <p:ext uri="{BB962C8B-B14F-4D97-AF65-F5344CB8AC3E}">
        <p14:creationId xmlns:p14="http://schemas.microsoft.com/office/powerpoint/2010/main" val="715768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D6474-16D7-4018-9472-A1F7FD02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86" y="290605"/>
            <a:ext cx="10543295" cy="627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CD0346-2809-401D-9698-ED815062419B}"/>
              </a:ext>
            </a:extLst>
          </p:cNvPr>
          <p:cNvSpPr txBox="1"/>
          <p:nvPr/>
        </p:nvSpPr>
        <p:spPr>
          <a:xfrm>
            <a:off x="7756817" y="629158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Code: ON_TAP_BUOI_3_BAI2</a:t>
            </a:r>
          </a:p>
        </p:txBody>
      </p:sp>
    </p:spTree>
    <p:extLst>
      <p:ext uri="{BB962C8B-B14F-4D97-AF65-F5344CB8AC3E}">
        <p14:creationId xmlns:p14="http://schemas.microsoft.com/office/powerpoint/2010/main" val="1936808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F34FD-529A-4419-A54B-F99F2213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50" y="410439"/>
            <a:ext cx="11051166" cy="58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5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A77EEE-6C77-49F1-95D5-FE4171B79575}"/>
              </a:ext>
            </a:extLst>
          </p:cNvPr>
          <p:cNvSpPr txBox="1"/>
          <p:nvPr/>
        </p:nvSpPr>
        <p:spPr>
          <a:xfrm>
            <a:off x="1889185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86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00066-4C3C-4579-8205-3264AD0B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24" y="1610484"/>
            <a:ext cx="12379349" cy="494273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#USE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rs232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(baud=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,xmit=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pin_c6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,rcv=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pin_c7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#use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rs232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BAUD=9600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,BITS=8,STOP=1,PARITY=N,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RCV=PIN_C7,XMIT=PIN_C6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45720" indent="0">
              <a:buNone/>
            </a:pPr>
            <a:r>
              <a:rPr lang="en-US" sz="3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PUTC(</a:t>
            </a:r>
            <a:r>
              <a:rPr lang="en-US" sz="36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data </a:t>
            </a:r>
            <a:r>
              <a:rPr lang="en-US" sz="3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là</a:t>
            </a:r>
            <a:r>
              <a:rPr lang="en-US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số</a:t>
            </a:r>
            <a:r>
              <a:rPr lang="en-US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 bit </a:t>
            </a:r>
          </a:p>
          <a:p>
            <a:pPr marL="45720" indent="0">
              <a:buNone/>
            </a:pPr>
            <a:r>
              <a:rPr lang="en-US" sz="3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PUTC(</a:t>
            </a:r>
            <a:r>
              <a:rPr lang="en-US" sz="36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US" sz="3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3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Gửi</a:t>
            </a:r>
            <a:r>
              <a:rPr lang="en-US" sz="3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một</a:t>
            </a:r>
            <a:r>
              <a:rPr lang="en-US" sz="3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ký</a:t>
            </a:r>
            <a:r>
              <a:rPr lang="en-US" sz="3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tự</a:t>
            </a:r>
            <a:r>
              <a:rPr lang="en-US" sz="3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ASCII </a:t>
            </a:r>
            <a:r>
              <a:rPr lang="en-US" sz="3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lên</a:t>
            </a:r>
            <a:r>
              <a:rPr lang="en-US" sz="3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máy</a:t>
            </a:r>
            <a:r>
              <a:rPr lang="en-US" sz="3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tính</a:t>
            </a:r>
            <a:endParaRPr lang="en-US" sz="3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3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GETC()</a:t>
            </a:r>
            <a:r>
              <a:rPr lang="en-US" sz="3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vi-VN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Hàm trả về một ký tự nhận được từ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= KBHIT()</a:t>
            </a:r>
            <a:r>
              <a:rPr lang="en-US" sz="3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3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cờ</a:t>
            </a:r>
            <a:r>
              <a:rPr lang="en-US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báo</a:t>
            </a:r>
            <a:r>
              <a:rPr lang="en-US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nhận</a:t>
            </a:r>
            <a:r>
              <a:rPr lang="en-US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dữ</a:t>
            </a:r>
            <a:r>
              <a:rPr lang="en-US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liệu</a:t>
            </a:r>
            <a:endParaRPr lang="en-US" sz="3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vi-VN" sz="3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printf(string):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vi-VN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hàm gửi một chuỗi ký tự lên máy tính</a:t>
            </a:r>
            <a:endParaRPr lang="en-US" sz="3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3ABED7-D5E1-4EC0-BD4A-F03CD797E812}"/>
              </a:ext>
            </a:extLst>
          </p:cNvPr>
          <p:cNvSpPr/>
          <p:nvPr/>
        </p:nvSpPr>
        <p:spPr>
          <a:xfrm>
            <a:off x="1263074" y="304780"/>
            <a:ext cx="873739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TRUYỀN THÔNG UART</a:t>
            </a:r>
          </a:p>
        </p:txBody>
      </p:sp>
    </p:spTree>
    <p:extLst>
      <p:ext uri="{BB962C8B-B14F-4D97-AF65-F5344CB8AC3E}">
        <p14:creationId xmlns:p14="http://schemas.microsoft.com/office/powerpoint/2010/main" val="3637289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F0F10-D027-4EB7-A0CD-07AEC1F5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155" y="1884963"/>
            <a:ext cx="8169549" cy="46856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67EC4F-858F-41E5-9E0B-305327C9BBD2}"/>
              </a:ext>
            </a:extLst>
          </p:cNvPr>
          <p:cNvSpPr/>
          <p:nvPr/>
        </p:nvSpPr>
        <p:spPr>
          <a:xfrm>
            <a:off x="652394" y="1011934"/>
            <a:ext cx="118262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4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kbhit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()==1){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công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việc</a:t>
            </a:r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else;</a:t>
            </a:r>
            <a:endParaRPr lang="en-US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AC519-9E0E-44C1-8E46-C9455667D33A}"/>
              </a:ext>
            </a:extLst>
          </p:cNvPr>
          <p:cNvSpPr txBox="1"/>
          <p:nvPr/>
        </p:nvSpPr>
        <p:spPr>
          <a:xfrm>
            <a:off x="246493" y="287351"/>
            <a:ext cx="5979150" cy="461665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trình nhận dữ liệu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C55130-DC17-4C6F-B809-D1BBF89C1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797952"/>
              </p:ext>
            </p:extLst>
          </p:nvPr>
        </p:nvGraphicFramePr>
        <p:xfrm>
          <a:off x="278296" y="2044293"/>
          <a:ext cx="4161181" cy="3575120"/>
        </p:xfrm>
        <a:graphic>
          <a:graphicData uri="http://schemas.openxmlformats.org/drawingml/2006/table">
            <a:tbl>
              <a:tblPr/>
              <a:tblGrid>
                <a:gridCol w="494348">
                  <a:extLst>
                    <a:ext uri="{9D8B030D-6E8A-4147-A177-3AD203B41FA5}">
                      <a16:colId xmlns:a16="http://schemas.microsoft.com/office/drawing/2014/main" val="2552766405"/>
                    </a:ext>
                  </a:extLst>
                </a:gridCol>
                <a:gridCol w="3666833">
                  <a:extLst>
                    <a:ext uri="{9D8B030D-6E8A-4147-A177-3AD203B41FA5}">
                      <a16:colId xmlns:a16="http://schemas.microsoft.com/office/drawing/2014/main" val="4188017824"/>
                    </a:ext>
                  </a:extLst>
                </a:gridCol>
              </a:tblGrid>
              <a:tr h="313737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Unsigned int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940700"/>
                  </a:ext>
                </a:extLst>
              </a:tr>
              <a:tr h="313737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 int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027641"/>
                  </a:ext>
                </a:extLst>
              </a:tr>
              <a:tr h="550562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unsigned int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678464"/>
                  </a:ext>
                </a:extLst>
              </a:tr>
              <a:tr h="550562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Ld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signed int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902276"/>
                  </a:ext>
                </a:extLst>
              </a:tr>
              <a:tr h="313737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Hex int (lower case)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614951"/>
                  </a:ext>
                </a:extLst>
              </a:tr>
              <a:tr h="313737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Hex int (upper case)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181661"/>
                  </a:ext>
                </a:extLst>
              </a:tr>
              <a:tr h="550562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Lx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Hex long int (lower case)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162432"/>
                  </a:ext>
                </a:extLst>
              </a:tr>
              <a:tr h="550562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LX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Hex long int (upper case)</a:t>
                      </a:r>
                    </a:p>
                  </a:txBody>
                  <a:tcPr marL="87643" marR="87643" marT="42069" marB="4206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31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8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D86BE4-C3E4-4622-BBA7-DA37594A7F17}"/>
              </a:ext>
            </a:extLst>
          </p:cNvPr>
          <p:cNvSpPr txBox="1"/>
          <p:nvPr/>
        </p:nvSpPr>
        <p:spPr>
          <a:xfrm>
            <a:off x="1299375" y="3429000"/>
            <a:ext cx="7404678" cy="1564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Gởi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qua UART 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(SP=%03u”, </a:t>
            </a:r>
            <a:r>
              <a:rPr lang="en-US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// If </a:t>
            </a:r>
            <a:r>
              <a:rPr lang="en-US" sz="18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unsigned int8 </a:t>
            </a: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‘u’, unsigned int16 </a:t>
            </a: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“Lu”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3DF11-A808-4069-803B-7297D3F2EA66}"/>
              </a:ext>
            </a:extLst>
          </p:cNvPr>
          <p:cNvSpPr/>
          <p:nvPr/>
        </p:nvSpPr>
        <p:spPr>
          <a:xfrm>
            <a:off x="1299375" y="1020560"/>
            <a:ext cx="976831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kbhit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()==1)</a:t>
            </a:r>
          </a:p>
          <a:p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công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việc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data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else;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65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26BD7-5ABA-4F92-AA5D-C8A71903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60" y="379156"/>
            <a:ext cx="9144000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04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08962B-D142-4AAE-A521-D1AEF402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90" y="259805"/>
            <a:ext cx="7711505" cy="63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55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E6D49B-B1F5-47F8-82BA-4F41AB1F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4" y="390092"/>
            <a:ext cx="11576772" cy="2524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B87DFB-4ECA-4E21-ACD5-E7BC19C8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5" y="2914217"/>
            <a:ext cx="11576771" cy="2486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3F8D22-C570-4D95-A42B-4B46D55C0D18}"/>
              </a:ext>
            </a:extLst>
          </p:cNvPr>
          <p:cNvSpPr txBox="1"/>
          <p:nvPr/>
        </p:nvSpPr>
        <p:spPr>
          <a:xfrm>
            <a:off x="7546289" y="552254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Code: ON_TAP_BUOI_3_BAI_4</a:t>
            </a:r>
          </a:p>
        </p:txBody>
      </p:sp>
    </p:spTree>
    <p:extLst>
      <p:ext uri="{BB962C8B-B14F-4D97-AF65-F5344CB8AC3E}">
        <p14:creationId xmlns:p14="http://schemas.microsoft.com/office/powerpoint/2010/main" val="3937332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DA7F8-AF31-4C4E-B7EB-2B966675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0" r="59736"/>
          <a:stretch/>
        </p:blipFill>
        <p:spPr>
          <a:xfrm rot="5400000">
            <a:off x="3169401" y="-2320381"/>
            <a:ext cx="6078684" cy="113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7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9F6F49-D9E8-445D-8E83-8E864B212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48868"/>
              </p:ext>
            </p:extLst>
          </p:nvPr>
        </p:nvGraphicFramePr>
        <p:xfrm>
          <a:off x="1153551" y="1917050"/>
          <a:ext cx="9168562" cy="461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4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174">
                <a:tc>
                  <a:txBody>
                    <a:bodyPr/>
                    <a:lstStyle/>
                    <a:p>
                      <a:r>
                        <a:rPr lang="en-US" sz="2400" dirty="0"/>
                        <a:t>Interrupt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17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Global</a:t>
                      </a:r>
                      <a:r>
                        <a:rPr lang="en-US" sz="2400" baseline="0" dirty="0">
                          <a:solidFill>
                            <a:srgbClr val="002060"/>
                          </a:solidFill>
                        </a:rPr>
                        <a:t> interrupt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17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INT_AD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ngắt chuyển đổi ADC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17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INT_RB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Port B</a:t>
                      </a:r>
                      <a:r>
                        <a:rPr lang="en-US" sz="2400" baseline="0" dirty="0">
                          <a:solidFill>
                            <a:srgbClr val="002060"/>
                          </a:solidFill>
                        </a:rPr>
                        <a:t> interrupt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17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INT_RDA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Receive</a:t>
                      </a:r>
                      <a:r>
                        <a:rPr lang="en-US" sz="2400" baseline="0" dirty="0">
                          <a:solidFill>
                            <a:srgbClr val="002060"/>
                          </a:solidFill>
                        </a:rPr>
                        <a:t> data from EUART interrupt 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17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INT_TIMER0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Timer</a:t>
                      </a:r>
                      <a:r>
                        <a:rPr lang="en-US" sz="2400" baseline="0" dirty="0">
                          <a:solidFill>
                            <a:srgbClr val="002060"/>
                          </a:solidFill>
                        </a:rPr>
                        <a:t> 0 interrupt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17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INT_TIMER1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Timer</a:t>
                      </a:r>
                      <a:r>
                        <a:rPr lang="en-US" sz="2400" baseline="0" dirty="0">
                          <a:solidFill>
                            <a:srgbClr val="002060"/>
                          </a:solidFill>
                        </a:rPr>
                        <a:t> 1 interrupt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717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INT_TIMER2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Timer</a:t>
                      </a:r>
                      <a:r>
                        <a:rPr lang="en-US" sz="2400" baseline="0" dirty="0">
                          <a:solidFill>
                            <a:srgbClr val="002060"/>
                          </a:solidFill>
                        </a:rPr>
                        <a:t> 2 interrupt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CFCF885-BB3D-493B-A29F-94FC1E5ACCE9}"/>
              </a:ext>
            </a:extLst>
          </p:cNvPr>
          <p:cNvSpPr/>
          <p:nvPr/>
        </p:nvSpPr>
        <p:spPr>
          <a:xfrm>
            <a:off x="2977036" y="839832"/>
            <a:ext cx="6984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enable_interrupts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rgbClr val="7030A0"/>
                </a:solidFill>
              </a:rPr>
              <a:t>interrupt</a:t>
            </a:r>
            <a:r>
              <a:rPr lang="en-US" sz="3200" b="1" dirty="0"/>
              <a:t>)</a:t>
            </a:r>
          </a:p>
          <a:p>
            <a:r>
              <a:rPr lang="en-US" sz="3200" b="1" dirty="0" err="1">
                <a:solidFill>
                  <a:srgbClr val="FF0000"/>
                </a:solidFill>
              </a:rPr>
              <a:t>disable_interrupts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rgbClr val="7030A0"/>
                </a:solidFill>
              </a:rPr>
              <a:t>interrupt</a:t>
            </a:r>
            <a:r>
              <a:rPr lang="en-US" sz="3200" b="1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8C2F7C-5D79-4EAA-A954-76DCEB5F2AB3}"/>
              </a:ext>
            </a:extLst>
          </p:cNvPr>
          <p:cNvSpPr/>
          <p:nvPr/>
        </p:nvSpPr>
        <p:spPr>
          <a:xfrm>
            <a:off x="3414922" y="28136"/>
            <a:ext cx="46458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INTERRUPT</a:t>
            </a:r>
          </a:p>
        </p:txBody>
      </p:sp>
    </p:spTree>
    <p:extLst>
      <p:ext uri="{BB962C8B-B14F-4D97-AF65-F5344CB8AC3E}">
        <p14:creationId xmlns:p14="http://schemas.microsoft.com/office/powerpoint/2010/main" val="1449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711E2-D428-4E22-A044-5E11B6BBFBB4}"/>
              </a:ext>
            </a:extLst>
          </p:cNvPr>
          <p:cNvSpPr/>
          <p:nvPr/>
        </p:nvSpPr>
        <p:spPr>
          <a:xfrm>
            <a:off x="1064075" y="758884"/>
            <a:ext cx="94441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#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7030A0"/>
                </a:solidFill>
              </a:rPr>
              <a:t>interrupt</a:t>
            </a:r>
            <a:r>
              <a:rPr lang="en-US" sz="3600" b="1" dirty="0"/>
              <a:t> </a:t>
            </a:r>
          </a:p>
          <a:p>
            <a:r>
              <a:rPr lang="en-US" sz="3600" b="1" dirty="0"/>
              <a:t>void  </a:t>
            </a:r>
            <a:r>
              <a:rPr lang="en-US" sz="3600" b="1" dirty="0">
                <a:solidFill>
                  <a:srgbClr val="FF0000"/>
                </a:solidFill>
              </a:rPr>
              <a:t>name</a:t>
            </a:r>
            <a:r>
              <a:rPr lang="en-US" sz="3600" b="1" dirty="0"/>
              <a:t>()</a:t>
            </a:r>
          </a:p>
          <a:p>
            <a:r>
              <a:rPr lang="en-US" sz="3600" b="1" dirty="0"/>
              <a:t>{</a:t>
            </a:r>
          </a:p>
          <a:p>
            <a:r>
              <a:rPr lang="en-US" sz="3600" b="1" dirty="0"/>
              <a:t>     // handle interrupt requirement </a:t>
            </a:r>
          </a:p>
          <a:p>
            <a:r>
              <a:rPr lang="en-US" sz="3600" b="1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72E0D-0497-4B5B-80E1-469C87EA76C3}"/>
              </a:ext>
            </a:extLst>
          </p:cNvPr>
          <p:cNvSpPr txBox="1"/>
          <p:nvPr/>
        </p:nvSpPr>
        <p:spPr>
          <a:xfrm>
            <a:off x="365762" y="297219"/>
            <a:ext cx="5979150" cy="461665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trình con phục vụ ngắt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F1203-E219-442D-B605-541B57C31318}"/>
              </a:ext>
            </a:extLst>
          </p:cNvPr>
          <p:cNvSpPr/>
          <p:nvPr/>
        </p:nvSpPr>
        <p:spPr>
          <a:xfrm>
            <a:off x="674681" y="4807454"/>
            <a:ext cx="118262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if(kbhit()==1){</a:t>
            </a:r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//công việc</a:t>
            </a:r>
            <a:r>
              <a:rPr lang="en-US" sz="4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else;</a:t>
            </a:r>
            <a:endParaRPr lang="en-US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0356E-2A13-4354-B4D3-7FA1635AB544}"/>
              </a:ext>
            </a:extLst>
          </p:cNvPr>
          <p:cNvSpPr txBox="1"/>
          <p:nvPr/>
        </p:nvSpPr>
        <p:spPr>
          <a:xfrm>
            <a:off x="365762" y="4082871"/>
            <a:ext cx="5979150" cy="461665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trình nhận dữ liệu</a:t>
            </a:r>
          </a:p>
        </p:txBody>
      </p:sp>
    </p:spTree>
    <p:extLst>
      <p:ext uri="{BB962C8B-B14F-4D97-AF65-F5344CB8AC3E}">
        <p14:creationId xmlns:p14="http://schemas.microsoft.com/office/powerpoint/2010/main" val="31049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C5988D-8E3E-4C0E-85A1-3DE50AB562D0}"/>
              </a:ext>
            </a:extLst>
          </p:cNvPr>
          <p:cNvSpPr txBox="1"/>
          <p:nvPr/>
        </p:nvSpPr>
        <p:spPr>
          <a:xfrm>
            <a:off x="1425398" y="2417404"/>
            <a:ext cx="9849522" cy="3046988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led 7 đoạn: 1 led hiển thị kênh, 2 led hiển thị nhiệt độ</a:t>
            </a:r>
          </a:p>
          <a:p>
            <a:r>
              <a:rPr lang="en-US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#int_ad</a:t>
            </a:r>
          </a:p>
          <a:p>
            <a:r>
              <a:rPr lang="en-US" sz="240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ngatadc()</a:t>
            </a:r>
          </a:p>
          <a:p>
            <a:r>
              <a:rPr lang="en-US" sz="240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nd=read_adc(adc_read_only);</a:t>
            </a:r>
          </a:p>
          <a:p>
            <a:r>
              <a:rPr lang="en-US" sz="240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nd=nd/2.046;</a:t>
            </a:r>
          </a:p>
          <a:p>
            <a:r>
              <a:rPr lang="en-US" sz="240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37084-0FC0-4328-88BD-1FB864C14BFE}"/>
              </a:ext>
            </a:extLst>
          </p:cNvPr>
          <p:cNvSpPr txBox="1"/>
          <p:nvPr/>
        </p:nvSpPr>
        <p:spPr>
          <a:xfrm>
            <a:off x="1425398" y="54643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Code: ON_TAP_BUOI_3_BAI_1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06DA34-3A1A-4253-AADB-2112879B43C6}"/>
              </a:ext>
            </a:extLst>
          </p:cNvPr>
          <p:cNvGrpSpPr/>
          <p:nvPr/>
        </p:nvGrpSpPr>
        <p:grpSpPr>
          <a:xfrm>
            <a:off x="274526" y="438955"/>
            <a:ext cx="11642947" cy="1797808"/>
            <a:chOff x="254976" y="1353355"/>
            <a:chExt cx="11642947" cy="17978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2ED22A-919F-4F3C-85E3-2F31EBEB3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76" y="1353355"/>
              <a:ext cx="11642947" cy="179780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6D7809-D232-403A-85B3-715488EBA6BE}"/>
                </a:ext>
              </a:extLst>
            </p:cNvPr>
            <p:cNvSpPr/>
            <p:nvPr/>
          </p:nvSpPr>
          <p:spPr>
            <a:xfrm>
              <a:off x="8921578" y="2434281"/>
              <a:ext cx="2273644" cy="3336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53AC8C-42D1-421F-BFBD-D54665C7BD54}"/>
                </a:ext>
              </a:extLst>
            </p:cNvPr>
            <p:cNvSpPr/>
            <p:nvPr/>
          </p:nvSpPr>
          <p:spPr>
            <a:xfrm>
              <a:off x="8147221" y="2080417"/>
              <a:ext cx="2273644" cy="333633"/>
            </a:xfrm>
            <a:prstGeom prst="rect">
              <a:avLst/>
            </a:prstGeom>
            <a:noFill/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E27164E-018E-48F2-B5E4-722A9BEFE8DC}"/>
              </a:ext>
            </a:extLst>
          </p:cNvPr>
          <p:cNvSpPr/>
          <p:nvPr/>
        </p:nvSpPr>
        <p:spPr>
          <a:xfrm>
            <a:off x="7346913" y="4175677"/>
            <a:ext cx="376181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set_adc_channel(0);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read_adc(adc_start_only);</a:t>
            </a:r>
          </a:p>
        </p:txBody>
      </p:sp>
    </p:spTree>
    <p:extLst>
      <p:ext uri="{BB962C8B-B14F-4D97-AF65-F5344CB8AC3E}">
        <p14:creationId xmlns:p14="http://schemas.microsoft.com/office/powerpoint/2010/main" val="13383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85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A7F25-2234-4F9A-B11C-BE89AD91B385}"/>
              </a:ext>
            </a:extLst>
          </p:cNvPr>
          <p:cNvSpPr/>
          <p:nvPr/>
        </p:nvSpPr>
        <p:spPr>
          <a:xfrm>
            <a:off x="1019234" y="2130867"/>
            <a:ext cx="62889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setup_timer_2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/>
              <a:t>(</a:t>
            </a:r>
            <a:r>
              <a:rPr lang="en-US" sz="3600" b="1" i="1" dirty="0">
                <a:solidFill>
                  <a:srgbClr val="7030A0"/>
                </a:solidFill>
              </a:rPr>
              <a:t>mode</a:t>
            </a:r>
            <a:r>
              <a:rPr lang="en-US" sz="3600" b="1" i="1"/>
              <a:t>, </a:t>
            </a:r>
            <a:r>
              <a:rPr lang="en-US" sz="3600" b="1" i="1">
                <a:solidFill>
                  <a:srgbClr val="FFC000"/>
                </a:solidFill>
              </a:rPr>
              <a:t>PR2</a:t>
            </a:r>
            <a:r>
              <a:rPr lang="en-US" sz="3600" b="1" i="1"/>
              <a:t>, </a:t>
            </a:r>
            <a:r>
              <a:rPr lang="en-US" sz="3600" b="1" i="1">
                <a:solidFill>
                  <a:srgbClr val="002060"/>
                </a:solidFill>
              </a:rPr>
              <a:t>CS</a:t>
            </a:r>
            <a:r>
              <a:rPr lang="en-US" sz="3600" b="1"/>
              <a:t>)</a:t>
            </a:r>
            <a:endParaRPr lang="en-US" sz="3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84D57E-25A5-4071-A7FA-BAAB23320847}"/>
              </a:ext>
            </a:extLst>
          </p:cNvPr>
          <p:cNvSpPr/>
          <p:nvPr/>
        </p:nvSpPr>
        <p:spPr>
          <a:xfrm>
            <a:off x="1145843" y="2748828"/>
            <a:ext cx="9565439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mode</a:t>
            </a:r>
            <a:r>
              <a:rPr lang="en-US" sz="3200" b="1" dirty="0"/>
              <a:t>:</a:t>
            </a:r>
          </a:p>
          <a:p>
            <a:pPr lvl="1" fontAlgn="t"/>
            <a:r>
              <a:rPr lang="en-US" sz="3200" b="1" dirty="0"/>
              <a:t>T2_DIV_BY_1   : </a:t>
            </a:r>
            <a:r>
              <a:rPr lang="en-US" sz="3200" b="1" dirty="0" err="1"/>
              <a:t>prescaler</a:t>
            </a:r>
            <a:r>
              <a:rPr lang="en-US" sz="3200" b="1" dirty="0"/>
              <a:t> 1</a:t>
            </a:r>
          </a:p>
          <a:p>
            <a:pPr lvl="1" fontAlgn="t"/>
            <a:r>
              <a:rPr lang="en-US" sz="3200" b="1" dirty="0"/>
              <a:t>T2_DIV_BY_4   : </a:t>
            </a:r>
            <a:r>
              <a:rPr lang="en-US" sz="3200" b="1" dirty="0" err="1"/>
              <a:t>prescaler</a:t>
            </a:r>
            <a:r>
              <a:rPr lang="en-US" sz="3200" b="1" dirty="0"/>
              <a:t> 4</a:t>
            </a:r>
          </a:p>
          <a:p>
            <a:pPr lvl="1" fontAlgn="t"/>
            <a:r>
              <a:rPr lang="en-US" sz="3200" b="1" dirty="0">
                <a:solidFill>
                  <a:srgbClr val="FF0000"/>
                </a:solidFill>
              </a:rPr>
              <a:t>T2_DIV_BY_16 : </a:t>
            </a:r>
            <a:r>
              <a:rPr lang="en-US" sz="3200" b="1" dirty="0" err="1">
                <a:solidFill>
                  <a:srgbClr val="FF0000"/>
                </a:solidFill>
              </a:rPr>
              <a:t>prescaler</a:t>
            </a:r>
            <a:r>
              <a:rPr lang="en-US" sz="3200" b="1" dirty="0">
                <a:solidFill>
                  <a:srgbClr val="FF0000"/>
                </a:solidFill>
              </a:rPr>
              <a:t> 16</a:t>
            </a:r>
          </a:p>
          <a:p>
            <a:r>
              <a:rPr lang="en-US" sz="3200" b="1" i="1" dirty="0">
                <a:solidFill>
                  <a:srgbClr val="FFC000"/>
                </a:solidFill>
              </a:rPr>
              <a:t>PR2:</a:t>
            </a:r>
            <a:r>
              <a:rPr lang="en-US" sz="3200" b="1" dirty="0"/>
              <a:t> 0-255  </a:t>
            </a:r>
          </a:p>
          <a:p>
            <a:r>
              <a:rPr lang="en-US" sz="3200" b="1" i="1" dirty="0">
                <a:solidFill>
                  <a:srgbClr val="002060"/>
                </a:solidFill>
              </a:rPr>
              <a:t>CS: </a:t>
            </a:r>
            <a:r>
              <a:rPr lang="en-US" sz="3200" b="1" i="1" dirty="0"/>
              <a:t>0-16 </a:t>
            </a:r>
          </a:p>
          <a:p>
            <a:r>
              <a:rPr lang="en-US" sz="3200" b="1" i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VD: SETUP_TIMER_2(T2_DIV_BY_16,250,1);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D18D5-DAE6-47CA-8A40-DE36665E84C2}"/>
              </a:ext>
            </a:extLst>
          </p:cNvPr>
          <p:cNvSpPr/>
          <p:nvPr/>
        </p:nvSpPr>
        <p:spPr>
          <a:xfrm>
            <a:off x="4656448" y="28136"/>
            <a:ext cx="21627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PWM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0923AD-B10E-445D-9EF6-642CE20CBE88}"/>
                  </a:ext>
                </a:extLst>
              </p:cNvPr>
              <p:cNvSpPr txBox="1"/>
              <p:nvPr/>
            </p:nvSpPr>
            <p:spPr>
              <a:xfrm>
                <a:off x="2124221" y="1067887"/>
                <a:ext cx="1346715" cy="733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d>
                          <m:dPr>
                            <m:ctrlP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𝑪𝑻</m:t>
                        </m:r>
                      </m:den>
                    </m:f>
                  </m:oMath>
                </a14:m>
                <a:r>
                  <a:rPr lang="en-US" sz="3200" b="1">
                    <a:solidFill>
                      <a:srgbClr val="C00000"/>
                    </a:solidFill>
                  </a:rPr>
                  <a:t> - 1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0923AD-B10E-445D-9EF6-642CE20C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21" y="1067887"/>
                <a:ext cx="1346715" cy="733662"/>
              </a:xfrm>
              <a:prstGeom prst="rect">
                <a:avLst/>
              </a:prstGeom>
              <a:blipFill>
                <a:blip r:embed="rId2"/>
                <a:stretch>
                  <a:fillRect r="-17647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0C6592E-0374-4287-B5E0-54F3A5759B60}"/>
              </a:ext>
            </a:extLst>
          </p:cNvPr>
          <p:cNvSpPr txBox="1"/>
          <p:nvPr/>
        </p:nvSpPr>
        <p:spPr>
          <a:xfrm>
            <a:off x="900809" y="1351183"/>
            <a:ext cx="122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PR2=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11F4A-323A-4110-B589-317F058D7C85}"/>
              </a:ext>
            </a:extLst>
          </p:cNvPr>
          <p:cNvSpPr txBox="1"/>
          <p:nvPr/>
        </p:nvSpPr>
        <p:spPr>
          <a:xfrm>
            <a:off x="5639360" y="1289627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duty = (PR2+1)*4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4AC9C8-8630-4B79-B6F1-86FC2310CC0E}"/>
              </a:ext>
            </a:extLst>
          </p:cNvPr>
          <p:cNvSpPr/>
          <p:nvPr/>
        </p:nvSpPr>
        <p:spPr>
          <a:xfrm>
            <a:off x="759654" y="2130867"/>
            <a:ext cx="9951627" cy="4157391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1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85491-6859-4C44-94CC-9A03C99950E9}"/>
              </a:ext>
            </a:extLst>
          </p:cNvPr>
          <p:cNvSpPr/>
          <p:nvPr/>
        </p:nvSpPr>
        <p:spPr>
          <a:xfrm>
            <a:off x="761822" y="946815"/>
            <a:ext cx="59531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SETUP_CCP</a:t>
            </a:r>
            <a:r>
              <a:rPr lang="en-US" sz="4000" b="1" dirty="0">
                <a:solidFill>
                  <a:srgbClr val="002060"/>
                </a:solidFill>
              </a:rPr>
              <a:t>X</a:t>
            </a:r>
            <a:r>
              <a:rPr lang="en-US" sz="4000" b="1" dirty="0"/>
              <a:t> (</a:t>
            </a:r>
            <a:r>
              <a:rPr lang="en-US" sz="4000" b="1" dirty="0">
                <a:solidFill>
                  <a:srgbClr val="7030A0"/>
                </a:solidFill>
              </a:rPr>
              <a:t>CCP_PWM</a:t>
            </a:r>
            <a:r>
              <a:rPr lang="en-US" sz="4000" b="1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C4DA17-3DF5-494B-BF48-0F5F1D17A843}"/>
              </a:ext>
            </a:extLst>
          </p:cNvPr>
          <p:cNvSpPr/>
          <p:nvPr/>
        </p:nvSpPr>
        <p:spPr>
          <a:xfrm>
            <a:off x="761822" y="1765911"/>
            <a:ext cx="63709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4000" b="1" dirty="0">
                <a:solidFill>
                  <a:srgbClr val="FF0000"/>
                </a:solidFill>
              </a:rPr>
              <a:t>SET_PWM</a:t>
            </a:r>
            <a:r>
              <a:rPr lang="en-US" sz="4000" b="1" dirty="0">
                <a:solidFill>
                  <a:srgbClr val="002060"/>
                </a:solidFill>
              </a:rPr>
              <a:t>X</a:t>
            </a:r>
            <a:r>
              <a:rPr lang="en-US" sz="4000" b="1" dirty="0">
                <a:solidFill>
                  <a:srgbClr val="FF0000"/>
                </a:solidFill>
              </a:rPr>
              <a:t>_DUTY</a:t>
            </a:r>
            <a:r>
              <a:rPr lang="en-US" sz="4000" b="1" dirty="0"/>
              <a:t> (</a:t>
            </a:r>
            <a:r>
              <a:rPr lang="en-US" sz="4000" b="1" i="1" dirty="0">
                <a:solidFill>
                  <a:srgbClr val="C00000"/>
                </a:solidFill>
              </a:rPr>
              <a:t>VALUE</a:t>
            </a:r>
            <a:r>
              <a:rPr lang="en-US" sz="4000" b="1" dirty="0"/>
              <a:t>)</a:t>
            </a:r>
            <a:endParaRPr lang="en-US" sz="4000" b="1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DB0405-CD69-41E9-88A7-7ED88B00CB52}"/>
              </a:ext>
            </a:extLst>
          </p:cNvPr>
          <p:cNvSpPr/>
          <p:nvPr/>
        </p:nvSpPr>
        <p:spPr>
          <a:xfrm>
            <a:off x="1202955" y="3026301"/>
            <a:ext cx="9954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C00000"/>
                </a:solidFill>
              </a:rPr>
              <a:t>value</a:t>
            </a:r>
            <a:r>
              <a:rPr lang="en-US" sz="3200" b="1" i="1" dirty="0"/>
              <a:t>: 10 bit number</a:t>
            </a:r>
          </a:p>
          <a:p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nếu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lớn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hơn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bit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thì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ép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kiểu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hoặc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đặt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biến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ngoài</a:t>
            </a:r>
            <a:endParaRPr lang="en-US" sz="2400" b="1" i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2DFDE-AF23-4D01-8571-4AA49E4AB3BE}"/>
              </a:ext>
            </a:extLst>
          </p:cNvPr>
          <p:cNvSpPr/>
          <p:nvPr/>
        </p:nvSpPr>
        <p:spPr>
          <a:xfrm>
            <a:off x="1202955" y="4453215"/>
            <a:ext cx="56625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4000" b="1" dirty="0" err="1">
                <a:solidFill>
                  <a:srgbClr val="FF0000"/>
                </a:solidFill>
              </a:rPr>
              <a:t>SETUP_CCP</a:t>
            </a:r>
            <a:r>
              <a:rPr lang="en-US" sz="4000" b="1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4000" b="1" dirty="0">
                <a:solidFill>
                  <a:srgbClr val="FF0000"/>
                </a:solidFill>
              </a:rPr>
              <a:t>(CCP_OFF);</a:t>
            </a:r>
          </a:p>
        </p:txBody>
      </p:sp>
    </p:spTree>
    <p:extLst>
      <p:ext uri="{BB962C8B-B14F-4D97-AF65-F5344CB8AC3E}">
        <p14:creationId xmlns:p14="http://schemas.microsoft.com/office/powerpoint/2010/main" val="2229599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89455B-4EBD-47B1-9FD0-7DF733083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1" y="1537000"/>
            <a:ext cx="11561937" cy="4344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4E44-596B-4BF5-B503-FED3BBC503AA}"/>
              </a:ext>
            </a:extLst>
          </p:cNvPr>
          <p:cNvSpPr/>
          <p:nvPr/>
        </p:nvSpPr>
        <p:spPr>
          <a:xfrm>
            <a:off x="4656448" y="422186"/>
            <a:ext cx="21627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PWM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DD86A0-6E7F-490D-B3AE-71E820E4B9F3}"/>
                  </a:ext>
                </a:extLst>
              </p14:cNvPr>
              <p14:cNvContentPartPr/>
              <p14:nvPr/>
            </p14:nvContentPartPr>
            <p14:xfrm>
              <a:off x="6341400" y="2570040"/>
              <a:ext cx="780480" cy="95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DD86A0-6E7F-490D-B3AE-71E820E4B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2040" y="2560680"/>
                <a:ext cx="799200" cy="9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912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3953C-BA9E-48DB-B976-80A9D8B640CA}"/>
              </a:ext>
            </a:extLst>
          </p:cNvPr>
          <p:cNvSpPr/>
          <p:nvPr/>
        </p:nvSpPr>
        <p:spPr>
          <a:xfrm>
            <a:off x="423489" y="589875"/>
            <a:ext cx="12372298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 int16 td;</a:t>
            </a:r>
          </a:p>
          <a:p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int8 </a:t>
            </a:r>
            <a:r>
              <a:rPr lang="en-US" sz="2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capdo</a:t>
            </a: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endParaRPr lang="en-US" sz="24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main ()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i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SETUP_TIMER_2(T2_DIV_BY_16,250,1); </a:t>
            </a:r>
          </a:p>
          <a:p>
            <a:r>
              <a:rPr lang="da-DK" sz="2400" b="1" i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set_pwm1_duty(0);</a:t>
            </a:r>
            <a:endParaRPr lang="en-US" sz="2400" b="1" i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i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set_timer2(0);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(true)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td=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capdo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*100;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set_pwm1_duty(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(unsigned int16) </a:t>
            </a:r>
            <a:r>
              <a:rPr lang="en-US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capdo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*100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//simulation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92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BC717-ACDC-4E98-9D04-8FC727C7C809}"/>
              </a:ext>
            </a:extLst>
          </p:cNvPr>
          <p:cNvSpPr txBox="1"/>
          <p:nvPr/>
        </p:nvSpPr>
        <p:spPr>
          <a:xfrm>
            <a:off x="563233" y="4450686"/>
            <a:ext cx="110655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Lưu ý: </a:t>
            </a:r>
            <a:endParaRPr lang="en-GB" dirty="0"/>
          </a:p>
          <a:p>
            <a:r>
              <a:rPr lang="vi-VN" dirty="0"/>
              <a:t>Mặc dù hàm set_pwm1_duty(value) có value có thể là biến hoặc hằng số nhưng hầu hết các phiên bản của PCWH Compiler (CCS) thường hay bị lỗi biên dịch khi value ở dạng biến số là một biểu thức, chẳng hạn ở đây là 100*valueLEVEL, vì vậy để có kết quả biên dịch đúng, tốt nhất là viết theo cách value ở dạng hằng số nhưng cách viết sẽ dài hơn. Trong đáp án này, không xét đến cách viết dùng value như hằng số.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D4181-6CE2-4F14-B3FA-603E428A0DB6}"/>
              </a:ext>
            </a:extLst>
          </p:cNvPr>
          <p:cNvSpPr txBox="1"/>
          <p:nvPr/>
        </p:nvSpPr>
        <p:spPr>
          <a:xfrm>
            <a:off x="1123591" y="665034"/>
            <a:ext cx="101252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if(input(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btnADJ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)==0)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(50);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==10)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else; 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(Code7Seg[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set_pwm1_duty(100*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valueLEVEL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while(input(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btnADJ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)==0);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(50);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else; </a:t>
            </a:r>
          </a:p>
        </p:txBody>
      </p:sp>
    </p:spTree>
    <p:extLst>
      <p:ext uri="{BB962C8B-B14F-4D97-AF65-F5344CB8AC3E}">
        <p14:creationId xmlns:p14="http://schemas.microsoft.com/office/powerpoint/2010/main" val="3688377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WM module">
            <a:extLst>
              <a:ext uri="{FF2B5EF4-FFF2-40B4-BE49-F238E27FC236}">
                <a16:creationId xmlns:a16="http://schemas.microsoft.com/office/drawing/2014/main" id="{2A22ADAE-ADEA-4773-B010-E1F96AE9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9" y="249381"/>
            <a:ext cx="8478982" cy="63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8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C5EF3-1980-49CA-A181-AFC5CAA8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08" y="1678946"/>
            <a:ext cx="5315692" cy="4725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1FA82-E6DF-4C0D-9405-1B1AF623AC72}"/>
              </a:ext>
            </a:extLst>
          </p:cNvPr>
          <p:cNvSpPr txBox="1"/>
          <p:nvPr/>
        </p:nvSpPr>
        <p:spPr>
          <a:xfrm>
            <a:off x="759124" y="629728"/>
            <a:ext cx="3526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/>
              <a:t>Các</a:t>
            </a:r>
            <a:r>
              <a:rPr lang="en-GB" sz="3600" dirty="0"/>
              <a:t> </a:t>
            </a:r>
            <a:r>
              <a:rPr lang="en-GB" sz="3600" dirty="0" err="1"/>
              <a:t>lưu</a:t>
            </a:r>
            <a:r>
              <a:rPr lang="en-GB" sz="3600" dirty="0"/>
              <a:t> ý </a:t>
            </a:r>
            <a:r>
              <a:rPr lang="en-GB" sz="3600" dirty="0" err="1"/>
              <a:t>đặc</a:t>
            </a:r>
            <a:r>
              <a:rPr lang="en-GB" sz="3600" dirty="0"/>
              <a:t> </a:t>
            </a:r>
            <a:r>
              <a:rPr lang="en-GB" sz="3600" dirty="0" err="1"/>
              <a:t>biệt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87508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11E06-5B68-4587-918A-F6412358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1345427"/>
            <a:ext cx="872611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60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1D0A8-25DF-4570-9AC5-C0F627071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9" y="222675"/>
            <a:ext cx="11741762" cy="2455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9BB859-6145-497A-BA5C-756ED3661D20}"/>
              </a:ext>
            </a:extLst>
          </p:cNvPr>
          <p:cNvSpPr txBox="1"/>
          <p:nvPr/>
        </p:nvSpPr>
        <p:spPr>
          <a:xfrm>
            <a:off x="6278598" y="2224909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Code: ON_TAP_BUOI_2_BAI_4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73EFA5-8C2C-4E7D-BBEE-3D757E9EB594}"/>
              </a:ext>
            </a:extLst>
          </p:cNvPr>
          <p:cNvCxnSpPr/>
          <p:nvPr/>
        </p:nvCxnSpPr>
        <p:spPr>
          <a:xfrm>
            <a:off x="8736227" y="1450299"/>
            <a:ext cx="213771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729933-C3D4-44A3-A9F6-F6586EB354B8}"/>
              </a:ext>
            </a:extLst>
          </p:cNvPr>
          <p:cNvSpPr txBox="1"/>
          <p:nvPr/>
        </p:nvSpPr>
        <p:spPr>
          <a:xfrm>
            <a:off x="8553782" y="98863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 độ động c</a:t>
            </a:r>
            <a:r>
              <a:rPr lang="vi-VN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endParaRPr 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422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C801C-E046-4B36-8DFC-8C1F2856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3" y="245332"/>
            <a:ext cx="11507359" cy="63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168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2593CC-CACD-4B27-9884-CDCA65AF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64546"/>
          <a:stretch/>
        </p:blipFill>
        <p:spPr>
          <a:xfrm rot="5400000">
            <a:off x="3777675" y="-2976759"/>
            <a:ext cx="4613219" cy="117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12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4E94-EA67-47D5-B50A-420A7BFD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BEE2-2708-4A7F-B417-D0F636FA3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EFAEF-11B0-4979-B117-1A029F3D9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0"/>
          <a:stretch/>
        </p:blipFill>
        <p:spPr>
          <a:xfrm>
            <a:off x="247650" y="762000"/>
            <a:ext cx="11696700" cy="497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C81F77-DED3-4DB0-A1D8-FDE522E8DFAA}"/>
              </a:ext>
            </a:extLst>
          </p:cNvPr>
          <p:cNvSpPr txBox="1"/>
          <p:nvPr/>
        </p:nvSpPr>
        <p:spPr>
          <a:xfrm>
            <a:off x="7037134" y="5730359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Code: ON_TAP_BUOI_3_BAI_3</a:t>
            </a:r>
          </a:p>
        </p:txBody>
      </p:sp>
    </p:spTree>
    <p:extLst>
      <p:ext uri="{BB962C8B-B14F-4D97-AF65-F5344CB8AC3E}">
        <p14:creationId xmlns:p14="http://schemas.microsoft.com/office/powerpoint/2010/main" val="2328383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040F48-9678-4390-B7E9-FBC70D04930B}"/>
              </a:ext>
            </a:extLst>
          </p:cNvPr>
          <p:cNvSpPr txBox="1"/>
          <p:nvPr/>
        </p:nvSpPr>
        <p:spPr>
          <a:xfrm>
            <a:off x="667264" y="494271"/>
            <a:ext cx="9638344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Bài tập tổng hợp:</a:t>
            </a:r>
          </a:p>
          <a:p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VDKA: 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Kết nối với 2 nút nhấn UP, DW, Buzzer (mức 1 kêu, mức 0 tắt), 1 led đ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n, 2 led 7 đoạn 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VDKA gởi thông số tốc độ động c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cho VDKB thông quan nút nhấn UP, DW.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Cấp độ bằng 10 thì led sáng.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VDKA nhận dữ liệu từ VDKB để mở buzzer.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VDKB: 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Kết nối với 1 nút nhấn STOP, động c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DC 24V thông qua IC L298.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Nhận dự liệu từ VDKA để điều khiển tốc độ động c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Khi nhấn nút STOP thì động c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ngừng, gởi dữ liệu về VDKA để mở kèn</a:t>
            </a: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FCB40-B6B8-4356-8D60-2FFF405AA8EB}"/>
              </a:ext>
            </a:extLst>
          </p:cNvPr>
          <p:cNvSpPr txBox="1"/>
          <p:nvPr/>
        </p:nvSpPr>
        <p:spPr>
          <a:xfrm>
            <a:off x="667264" y="4218367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Code: ON_TAP_BUOI_2_BAI_5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33E576-561B-4504-A0FE-A8E5EAAE6D35}"/>
                  </a:ext>
                </a:extLst>
              </p14:cNvPr>
              <p14:cNvContentPartPr/>
              <p14:nvPr/>
            </p14:nvContentPartPr>
            <p14:xfrm>
              <a:off x="4637160" y="4158000"/>
              <a:ext cx="4218120" cy="1415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33E576-561B-4504-A0FE-A8E5EAAE6D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7800" y="4148640"/>
                <a:ext cx="4236840" cy="143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38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68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64973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6592</TotalTime>
  <Words>4407</Words>
  <Application>Microsoft Office PowerPoint</Application>
  <PresentationFormat>Widescreen</PresentationFormat>
  <Paragraphs>503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Cambria Math</vt:lpstr>
      <vt:lpstr>Consolas</vt:lpstr>
      <vt:lpstr>Corbel</vt:lpstr>
      <vt:lpstr>Courier New</vt:lpstr>
      <vt:lpstr>Tahoma</vt:lpstr>
      <vt:lpstr>Times New Roman</vt:lpstr>
      <vt:lpstr>Verdana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Ôn tập VXL</vt:lpstr>
      <vt:lpstr>Hướng dẫn vẽ sơ đồ nguyên lý</vt:lpstr>
      <vt:lpstr>Hướng dẫn vẽ lưu đồ</vt:lpstr>
      <vt:lpstr>Vd1:</vt:lpstr>
      <vt:lpstr>PowerPoint Presentation</vt:lpstr>
      <vt:lpstr>Vd2:</vt:lpstr>
      <vt:lpstr>Vd3: </vt:lpstr>
      <vt:lpstr>CẤU TRÚC CHƯƠNG TRÌNH </vt:lpstr>
      <vt:lpstr>PowerPoint Presentation</vt:lpstr>
      <vt:lpstr>PowerPoint Presentation</vt:lpstr>
      <vt:lpstr>PowerPoint Presentation</vt:lpstr>
      <vt:lpstr>PowerPoint Presentation</vt:lpstr>
      <vt:lpstr>SEVEN SEGMENT 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LCD bus 8</vt:lpstr>
      <vt:lpstr>LCD bus 4</vt:lpstr>
      <vt:lpstr>PowerPoint Presentation</vt:lpstr>
      <vt:lpstr>PowerPoint Presentation</vt:lpstr>
      <vt:lpstr>LCD bus 4</vt:lpstr>
      <vt:lpstr>CÁC KẾT NỐI CƠ BẢN VỚI VI ĐIỀU KHIỂN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Quang Phuc</dc:creator>
  <cp:lastModifiedBy>Phuc Le</cp:lastModifiedBy>
  <cp:revision>158</cp:revision>
  <cp:lastPrinted>2021-05-31T16:55:31Z</cp:lastPrinted>
  <dcterms:created xsi:type="dcterms:W3CDTF">2017-12-16T11:26:13Z</dcterms:created>
  <dcterms:modified xsi:type="dcterms:W3CDTF">2022-06-04T16:42:44Z</dcterms:modified>
</cp:coreProperties>
</file>